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2"/>
  </p:notesMasterIdLst>
  <p:sldIdLst>
    <p:sldId id="256" r:id="rId2"/>
    <p:sldId id="262" r:id="rId3"/>
    <p:sldId id="257" r:id="rId4"/>
    <p:sldId id="258" r:id="rId5"/>
    <p:sldId id="259" r:id="rId6"/>
    <p:sldId id="260" r:id="rId7"/>
    <p:sldId id="265" r:id="rId8"/>
    <p:sldId id="264" r:id="rId9"/>
    <p:sldId id="261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a Wickersham" initials="LW" lastIdx="9" clrIdx="0">
    <p:extLst>
      <p:ext uri="{19B8F6BF-5375-455C-9EA6-DF929625EA0E}">
        <p15:presenceInfo xmlns:p15="http://schemas.microsoft.com/office/powerpoint/2012/main" userId="4159553a45c6ba9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2B9581"/>
    <a:srgbClr val="FF99FF"/>
    <a:srgbClr val="0099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Wickersham" userId="4159553a45c6ba97" providerId="LiveId" clId="{565D7ADE-31D6-41BB-9E98-658BA02D6170}"/>
    <pc:docChg chg="undo custSel addSld modSld">
      <pc:chgData name="Linda Wickersham" userId="4159553a45c6ba97" providerId="LiveId" clId="{565D7ADE-31D6-41BB-9E98-658BA02D6170}" dt="2025-06-15T20:48:09.542" v="1443" actId="1076"/>
      <pc:docMkLst>
        <pc:docMk/>
      </pc:docMkLst>
      <pc:sldChg chg="addSp delSp modSp mod">
        <pc:chgData name="Linda Wickersham" userId="4159553a45c6ba97" providerId="LiveId" clId="{565D7ADE-31D6-41BB-9E98-658BA02D6170}" dt="2025-06-05T02:15:19.963" v="208" actId="113"/>
        <pc:sldMkLst>
          <pc:docMk/>
          <pc:sldMk cId="2295201811" sldId="259"/>
        </pc:sldMkLst>
        <pc:spChg chg="mod">
          <ac:chgData name="Linda Wickersham" userId="4159553a45c6ba97" providerId="LiveId" clId="{565D7ADE-31D6-41BB-9E98-658BA02D6170}" dt="2025-06-05T02:14:39.831" v="206" actId="14100"/>
          <ac:spMkLst>
            <pc:docMk/>
            <pc:sldMk cId="2295201811" sldId="259"/>
            <ac:spMk id="2" creationId="{53E59E79-C609-8F00-D4DF-436A2157F235}"/>
          </ac:spMkLst>
        </pc:spChg>
        <pc:spChg chg="mod">
          <ac:chgData name="Linda Wickersham" userId="4159553a45c6ba97" providerId="LiveId" clId="{565D7ADE-31D6-41BB-9E98-658BA02D6170}" dt="2025-06-05T02:14:39.831" v="206" actId="14100"/>
          <ac:spMkLst>
            <pc:docMk/>
            <pc:sldMk cId="2295201811" sldId="259"/>
            <ac:spMk id="3" creationId="{B68C705C-DD00-7EA3-CBD2-A30B0736A3D0}"/>
          </ac:spMkLst>
        </pc:spChg>
        <pc:spChg chg="mod">
          <ac:chgData name="Linda Wickersham" userId="4159553a45c6ba97" providerId="LiveId" clId="{565D7ADE-31D6-41BB-9E98-658BA02D6170}" dt="2025-06-05T02:14:39.831" v="206" actId="14100"/>
          <ac:spMkLst>
            <pc:docMk/>
            <pc:sldMk cId="2295201811" sldId="259"/>
            <ac:spMk id="4" creationId="{CF3310F6-7DF8-5421-7398-8E391E22BE91}"/>
          </ac:spMkLst>
        </pc:spChg>
        <pc:spChg chg="mod">
          <ac:chgData name="Linda Wickersham" userId="4159553a45c6ba97" providerId="LiveId" clId="{565D7ADE-31D6-41BB-9E98-658BA02D6170}" dt="2025-06-05T02:14:39.831" v="206" actId="14100"/>
          <ac:spMkLst>
            <pc:docMk/>
            <pc:sldMk cId="2295201811" sldId="259"/>
            <ac:spMk id="5" creationId="{D5E88FE4-36DF-FAE9-0724-89F7FACC19F9}"/>
          </ac:spMkLst>
        </pc:spChg>
        <pc:spChg chg="mod">
          <ac:chgData name="Linda Wickersham" userId="4159553a45c6ba97" providerId="LiveId" clId="{565D7ADE-31D6-41BB-9E98-658BA02D6170}" dt="2025-06-05T02:14:39.831" v="206" actId="14100"/>
          <ac:spMkLst>
            <pc:docMk/>
            <pc:sldMk cId="2295201811" sldId="259"/>
            <ac:spMk id="6" creationId="{6553287E-AD92-B313-7920-C3590554612B}"/>
          </ac:spMkLst>
        </pc:spChg>
        <pc:spChg chg="mod">
          <ac:chgData name="Linda Wickersham" userId="4159553a45c6ba97" providerId="LiveId" clId="{565D7ADE-31D6-41BB-9E98-658BA02D6170}" dt="2025-06-05T02:14:39.831" v="206" actId="14100"/>
          <ac:spMkLst>
            <pc:docMk/>
            <pc:sldMk cId="2295201811" sldId="259"/>
            <ac:spMk id="8" creationId="{4C866732-1BD0-B271-618C-C4448821CB76}"/>
          </ac:spMkLst>
        </pc:spChg>
        <pc:spChg chg="add mod ord">
          <ac:chgData name="Linda Wickersham" userId="4159553a45c6ba97" providerId="LiveId" clId="{565D7ADE-31D6-41BB-9E98-658BA02D6170}" dt="2025-06-05T02:15:19.963" v="208" actId="113"/>
          <ac:spMkLst>
            <pc:docMk/>
            <pc:sldMk cId="2295201811" sldId="259"/>
            <ac:spMk id="9" creationId="{A8DA9256-3675-7BF0-5544-EB1D93CB98E9}"/>
          </ac:spMkLst>
        </pc:spChg>
      </pc:sldChg>
      <pc:sldChg chg="addSp delSp modSp mod">
        <pc:chgData name="Linda Wickersham" userId="4159553a45c6ba97" providerId="LiveId" clId="{565D7ADE-31D6-41BB-9E98-658BA02D6170}" dt="2025-06-08T16:21:12.494" v="878" actId="255"/>
        <pc:sldMkLst>
          <pc:docMk/>
          <pc:sldMk cId="4176864008" sldId="260"/>
        </pc:sldMkLst>
        <pc:spChg chg="mod">
          <ac:chgData name="Linda Wickersham" userId="4159553a45c6ba97" providerId="LiveId" clId="{565D7ADE-31D6-41BB-9E98-658BA02D6170}" dt="2025-06-08T16:21:12.494" v="878" actId="255"/>
          <ac:spMkLst>
            <pc:docMk/>
            <pc:sldMk cId="4176864008" sldId="260"/>
            <ac:spMk id="2" creationId="{EB59FCF9-6D34-9CD0-364F-FD43690302B0}"/>
          </ac:spMkLst>
        </pc:spChg>
      </pc:sldChg>
      <pc:sldChg chg="addSp delSp modSp new mod">
        <pc:chgData name="Linda Wickersham" userId="4159553a45c6ba97" providerId="LiveId" clId="{565D7ADE-31D6-41BB-9E98-658BA02D6170}" dt="2025-06-11T01:40:44.771" v="1059" actId="20577"/>
        <pc:sldMkLst>
          <pc:docMk/>
          <pc:sldMk cId="2867948270" sldId="261"/>
        </pc:sldMkLst>
        <pc:spChg chg="mod">
          <ac:chgData name="Linda Wickersham" userId="4159553a45c6ba97" providerId="LiveId" clId="{565D7ADE-31D6-41BB-9E98-658BA02D6170}" dt="2025-06-11T01:40:44.771" v="1059" actId="20577"/>
          <ac:spMkLst>
            <pc:docMk/>
            <pc:sldMk cId="2867948270" sldId="261"/>
            <ac:spMk id="2" creationId="{91CE9E98-B678-9A6C-9E31-40E70A5F829A}"/>
          </ac:spMkLst>
        </pc:spChg>
        <pc:picChg chg="add mod">
          <ac:chgData name="Linda Wickersham" userId="4159553a45c6ba97" providerId="LiveId" clId="{565D7ADE-31D6-41BB-9E98-658BA02D6170}" dt="2025-06-05T01:53:27.193" v="133" actId="1076"/>
          <ac:picMkLst>
            <pc:docMk/>
            <pc:sldMk cId="2867948270" sldId="261"/>
            <ac:picMk id="6" creationId="{004E4FF1-FB29-1B79-0FF4-0824100A7501}"/>
          </ac:picMkLst>
        </pc:picChg>
      </pc:sldChg>
      <pc:sldChg chg="addSp delSp modSp new mod">
        <pc:chgData name="Linda Wickersham" userId="4159553a45c6ba97" providerId="LiveId" clId="{565D7ADE-31D6-41BB-9E98-658BA02D6170}" dt="2025-06-05T02:32:18.577" v="287" actId="207"/>
        <pc:sldMkLst>
          <pc:docMk/>
          <pc:sldMk cId="795716976" sldId="262"/>
        </pc:sldMkLst>
        <pc:spChg chg="add mod">
          <ac:chgData name="Linda Wickersham" userId="4159553a45c6ba97" providerId="LiveId" clId="{565D7ADE-31D6-41BB-9E98-658BA02D6170}" dt="2025-06-05T02:26:48.311" v="260" actId="1076"/>
          <ac:spMkLst>
            <pc:docMk/>
            <pc:sldMk cId="795716976" sldId="262"/>
            <ac:spMk id="2" creationId="{072D6D22-0BB8-8599-E432-7D28173E9B58}"/>
          </ac:spMkLst>
        </pc:spChg>
        <pc:spChg chg="add mod">
          <ac:chgData name="Linda Wickersham" userId="4159553a45c6ba97" providerId="LiveId" clId="{565D7ADE-31D6-41BB-9E98-658BA02D6170}" dt="2025-06-05T02:32:18.577" v="287" actId="207"/>
          <ac:spMkLst>
            <pc:docMk/>
            <pc:sldMk cId="795716976" sldId="262"/>
            <ac:spMk id="12" creationId="{96308208-8FAE-0E0E-7834-E7CB3F08B72E}"/>
          </ac:spMkLst>
        </pc:spChg>
        <pc:picChg chg="add mod">
          <ac:chgData name="Linda Wickersham" userId="4159553a45c6ba97" providerId="LiveId" clId="{565D7ADE-31D6-41BB-9E98-658BA02D6170}" dt="2025-06-05T02:26:19.219" v="255" actId="14100"/>
          <ac:picMkLst>
            <pc:docMk/>
            <pc:sldMk cId="795716976" sldId="262"/>
            <ac:picMk id="10" creationId="{D7D95BEA-DDA3-7E9D-EFC4-1E4919324A7B}"/>
          </ac:picMkLst>
        </pc:picChg>
      </pc:sldChg>
      <pc:sldChg chg="addSp delSp modSp new mod modCm">
        <pc:chgData name="Linda Wickersham" userId="4159553a45c6ba97" providerId="LiveId" clId="{565D7ADE-31D6-41BB-9E98-658BA02D6170}" dt="2025-06-15T20:48:09.542" v="1443" actId="1076"/>
        <pc:sldMkLst>
          <pc:docMk/>
          <pc:sldMk cId="2589458818" sldId="263"/>
        </pc:sldMkLst>
        <pc:spChg chg="add mod">
          <ac:chgData name="Linda Wickersham" userId="4159553a45c6ba97" providerId="LiveId" clId="{565D7ADE-31D6-41BB-9E98-658BA02D6170}" dt="2025-06-13T00:56:17.131" v="1062" actId="20577"/>
          <ac:spMkLst>
            <pc:docMk/>
            <pc:sldMk cId="2589458818" sldId="263"/>
            <ac:spMk id="2" creationId="{F28A554E-8850-DDC1-6041-A481F8106775}"/>
          </ac:spMkLst>
        </pc:spChg>
        <pc:spChg chg="add mod">
          <ac:chgData name="Linda Wickersham" userId="4159553a45c6ba97" providerId="LiveId" clId="{565D7ADE-31D6-41BB-9E98-658BA02D6170}" dt="2025-06-15T20:48:09.542" v="1443" actId="1076"/>
          <ac:spMkLst>
            <pc:docMk/>
            <pc:sldMk cId="2589458818" sldId="263"/>
            <ac:spMk id="4" creationId="{B9D0E2B3-9096-0E78-1518-B6794AD51745}"/>
          </ac:spMkLst>
        </pc:spChg>
        <pc:cxnChg chg="add mod">
          <ac:chgData name="Linda Wickersham" userId="4159553a45c6ba97" providerId="LiveId" clId="{565D7ADE-31D6-41BB-9E98-658BA02D6170}" dt="2025-06-13T00:56:17.131" v="1062" actId="20577"/>
          <ac:cxnSpMkLst>
            <pc:docMk/>
            <pc:sldMk cId="2589458818" sldId="263"/>
            <ac:cxnSpMk id="6" creationId="{15A0BC7D-6EB4-0DF4-C2BB-87E97D8EB59A}"/>
          </ac:cxnSpMkLst>
        </pc:cxnChg>
      </pc:sldChg>
      <pc:sldChg chg="addSp delSp modSp new mod modTransition modClrScheme chgLayout">
        <pc:chgData name="Linda Wickersham" userId="4159553a45c6ba97" providerId="LiveId" clId="{565D7ADE-31D6-41BB-9E98-658BA02D6170}" dt="2025-06-15T01:34:40.324" v="1092" actId="14100"/>
        <pc:sldMkLst>
          <pc:docMk/>
          <pc:sldMk cId="3896893794" sldId="264"/>
        </pc:sldMkLst>
        <pc:spChg chg="add mod">
          <ac:chgData name="Linda Wickersham" userId="4159553a45c6ba97" providerId="LiveId" clId="{565D7ADE-31D6-41BB-9E98-658BA02D6170}" dt="2025-06-15T01:15:29.745" v="1076" actId="255"/>
          <ac:spMkLst>
            <pc:docMk/>
            <pc:sldMk cId="3896893794" sldId="264"/>
            <ac:spMk id="3" creationId="{29128309-5214-6EB7-0F78-7AFA104EADE3}"/>
          </ac:spMkLst>
        </pc:spChg>
        <pc:spChg chg="add del mod ord">
          <ac:chgData name="Linda Wickersham" userId="4159553a45c6ba97" providerId="LiveId" clId="{565D7ADE-31D6-41BB-9E98-658BA02D6170}" dt="2025-06-15T01:13:55.042" v="1068" actId="700"/>
          <ac:spMkLst>
            <pc:docMk/>
            <pc:sldMk cId="3896893794" sldId="264"/>
            <ac:spMk id="4" creationId="{E265F4DD-82A8-C214-8CF5-81202B2C49E4}"/>
          </ac:spMkLst>
        </pc:spChg>
        <pc:spChg chg="add del mod ord">
          <ac:chgData name="Linda Wickersham" userId="4159553a45c6ba97" providerId="LiveId" clId="{565D7ADE-31D6-41BB-9E98-658BA02D6170}" dt="2025-06-15T01:13:55.042" v="1068" actId="700"/>
          <ac:spMkLst>
            <pc:docMk/>
            <pc:sldMk cId="3896893794" sldId="264"/>
            <ac:spMk id="5" creationId="{FE8A9F35-871B-8248-8182-9AD7239822F9}"/>
          </ac:spMkLst>
        </pc:spChg>
        <pc:spChg chg="add del mod ord">
          <ac:chgData name="Linda Wickersham" userId="4159553a45c6ba97" providerId="LiveId" clId="{565D7ADE-31D6-41BB-9E98-658BA02D6170}" dt="2025-06-15T01:13:55.042" v="1068" actId="700"/>
          <ac:spMkLst>
            <pc:docMk/>
            <pc:sldMk cId="3896893794" sldId="264"/>
            <ac:spMk id="6" creationId="{D20104F4-F8C7-DF83-B373-E64B3C4DA741}"/>
          </ac:spMkLst>
        </pc:spChg>
        <pc:spChg chg="add del mod ord">
          <ac:chgData name="Linda Wickersham" userId="4159553a45c6ba97" providerId="LiveId" clId="{565D7ADE-31D6-41BB-9E98-658BA02D6170}" dt="2025-06-15T01:13:55.042" v="1068" actId="700"/>
          <ac:spMkLst>
            <pc:docMk/>
            <pc:sldMk cId="3896893794" sldId="264"/>
            <ac:spMk id="7" creationId="{8D3C88C9-0EE1-9A2E-3B9B-C01DCA030CDD}"/>
          </ac:spMkLst>
        </pc:spChg>
        <pc:cxnChg chg="add mod">
          <ac:chgData name="Linda Wickersham" userId="4159553a45c6ba97" providerId="LiveId" clId="{565D7ADE-31D6-41BB-9E98-658BA02D6170}" dt="2025-06-15T01:34:40.324" v="1092" actId="14100"/>
          <ac:cxnSpMkLst>
            <pc:docMk/>
            <pc:sldMk cId="3896893794" sldId="264"/>
            <ac:cxnSpMk id="9" creationId="{E1D3319D-B012-CF2D-5CE6-999599CE6F2C}"/>
          </ac:cxnSpMkLst>
        </pc:cxnChg>
      </pc:sldChg>
      <pc:sldChg chg="addSp delSp modSp new mod">
        <pc:chgData name="Linda Wickersham" userId="4159553a45c6ba97" providerId="LiveId" clId="{565D7ADE-31D6-41BB-9E98-658BA02D6170}" dt="2025-06-15T20:46:43.606" v="1442"/>
        <pc:sldMkLst>
          <pc:docMk/>
          <pc:sldMk cId="350948073" sldId="265"/>
        </pc:sldMkLst>
        <pc:spChg chg="add del mod">
          <ac:chgData name="Linda Wickersham" userId="4159553a45c6ba97" providerId="LiveId" clId="{565D7ADE-31D6-41BB-9E98-658BA02D6170}" dt="2025-06-15T20:46:43.606" v="1442"/>
          <ac:spMkLst>
            <pc:docMk/>
            <pc:sldMk cId="350948073" sldId="265"/>
            <ac:spMk id="2" creationId="{FC0C5E9E-6CCA-2A6B-1525-736AA288BFA6}"/>
          </ac:spMkLst>
        </pc:spChg>
        <pc:spChg chg="add mod">
          <ac:chgData name="Linda Wickersham" userId="4159553a45c6ba97" providerId="LiveId" clId="{565D7ADE-31D6-41BB-9E98-658BA02D6170}" dt="2025-06-15T20:40:53.277" v="1440" actId="20577"/>
          <ac:spMkLst>
            <pc:docMk/>
            <pc:sldMk cId="350948073" sldId="265"/>
            <ac:spMk id="3" creationId="{F711905E-3F78-94D8-DFDD-6F2F7006AA73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6-14T21:42:25.538" idx="1">
    <p:pos x="477" y="450"/>
    <p:text>Considered an apostrophe</p:text>
    <p:extLst>
      <p:ext uri="{C676402C-5697-4E1C-873F-D02D1690AC5C}">
        <p15:threadingInfo xmlns:p15="http://schemas.microsoft.com/office/powerpoint/2012/main" timeZoneBias="240"/>
      </p:ext>
    </p:extLst>
  </p:cm>
  <p:cm authorId="1" dt="2025-06-14T21:44:50.218" idx="2">
    <p:pos x="576" y="1116"/>
    <p:text>kenning - effect of antiqity</p:text>
    <p:extLst>
      <p:ext uri="{C676402C-5697-4E1C-873F-D02D1690AC5C}">
        <p15:threadingInfo xmlns:p15="http://schemas.microsoft.com/office/powerpoint/2012/main" timeZoneBias="240"/>
      </p:ext>
    </p:extLst>
  </p:cm>
  <p:cm authorId="1" dt="2025-06-14T21:45:46.650" idx="3">
    <p:pos x="3699" y="1386"/>
    <p:text>Repetition of "his" without conjunctions (asyndenton) - effect of being overwhelmed</p:text>
    <p:extLst>
      <p:ext uri="{C676402C-5697-4E1C-873F-D02D1690AC5C}">
        <p15:threadingInfo xmlns:p15="http://schemas.microsoft.com/office/powerpoint/2012/main" timeZoneBias="240"/>
      </p:ext>
    </p:extLst>
  </p:cm>
  <p:cm authorId="1" dt="2025-06-14T21:49:55.624" idx="5">
    <p:pos x="3726" y="2061"/>
    <p:text>The twinkle your nose comment justaposed with profanity reflects the dire situation</p:text>
    <p:extLst>
      <p:ext uri="{C676402C-5697-4E1C-873F-D02D1690AC5C}">
        <p15:threadingInfo xmlns:p15="http://schemas.microsoft.com/office/powerpoint/2012/main" timeZoneBias="240"/>
      </p:ext>
    </p:extLst>
  </p:cm>
  <p:cm authorId="1" dt="2025-06-14T21:51:28.092" idx="6">
    <p:pos x="3816" y="2736"/>
    <p:text>"mother's heart hold what's to come, and hold his hand, and hold myself together for the older one..." - polysyndeton creates feeling of endlessness; zeugma creates feeling of overwhelming circumstances</p:text>
    <p:extLst>
      <p:ext uri="{C676402C-5697-4E1C-873F-D02D1690AC5C}">
        <p15:threadingInfo xmlns:p15="http://schemas.microsoft.com/office/powerpoint/2012/main" timeZoneBias="240"/>
      </p:ext>
    </p:extLst>
  </p:cm>
  <p:cm authorId="1" dt="2025-06-14T21:56:10.345" idx="7">
    <p:pos x="1971" y="2997"/>
    <p:text>verb choice reflects how long this has been happening</p:text>
    <p:extLst>
      <p:ext uri="{C676402C-5697-4E1C-873F-D02D1690AC5C}">
        <p15:threadingInfo xmlns:p15="http://schemas.microsoft.com/office/powerpoint/2012/main" timeZoneBias="240"/>
      </p:ext>
    </p:extLst>
  </p:cm>
  <p:cm authorId="1" dt="2025-06-14T21:57:20.019" idx="8">
    <p:pos x="3825" y="2997"/>
    <p:text>nominative and superlative show passing of time.</p:text>
    <p:extLst>
      <p:ext uri="{C676402C-5697-4E1C-873F-D02D1690AC5C}">
        <p15:threadingInfo xmlns:p15="http://schemas.microsoft.com/office/powerpoint/2012/main" timeZoneBias="240"/>
      </p:ext>
    </p:extLst>
  </p:cm>
  <p:cm authorId="1" dt="2025-06-14T21:57:59.695" idx="9">
    <p:pos x="3654" y="3537"/>
    <p:text>allusion reminds us of setting; allusion to Paul specifically reminds us that speaker has "dug in" to God but is somewhat irreverent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D94E9-9C73-4E91-A5EA-49238FEA597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3AA54E-5DB3-435C-AA1D-05441C9E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44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AA54E-5DB3-435C-AA1D-05441C9E28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81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6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77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8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56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87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4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5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41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56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96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98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21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7030A0">
                <a:alpha val="43000"/>
              </a:srgbClr>
            </a:gs>
            <a:gs pos="4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58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693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riterswrite.co.za/literary-birthday-19-june-salman-rushdie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2CFBC99-FB8F-41F7-A81D-A5288D688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Top view of wood desk with the plant, white keyboard, coffee in a white mug, notebook, and pen">
            <a:extLst>
              <a:ext uri="{FF2B5EF4-FFF2-40B4-BE49-F238E27FC236}">
                <a16:creationId xmlns:a16="http://schemas.microsoft.com/office/drawing/2014/main" id="{36890D92-B315-86B3-5F8F-8C29F2D670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99" b="15175"/>
          <a:stretch>
            <a:fillRect/>
          </a:stretch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C8554-29FF-F92D-CE1C-0C9FC790D2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1080" y="2821451"/>
            <a:ext cx="5257800" cy="1701570"/>
          </a:xfrm>
        </p:spPr>
        <p:txBody>
          <a:bodyPr anchor="b">
            <a:normAutofit/>
          </a:bodyPr>
          <a:lstStyle/>
          <a:p>
            <a:r>
              <a:rPr lang="en-US" sz="7200" dirty="0">
                <a:solidFill>
                  <a:srgbClr val="FF00FF"/>
                </a:solidFill>
              </a:rPr>
              <a:t>POETRY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CDD428-4220-8946-E872-698AEE25A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8180" y="4373299"/>
            <a:ext cx="5147960" cy="64678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9999"/>
                </a:solidFill>
              </a:rPr>
              <a:t>St. George’s writers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43DF93-D3A3-06E8-CC1D-C4BEF15586D5}"/>
              </a:ext>
            </a:extLst>
          </p:cNvPr>
          <p:cNvSpPr txBox="1"/>
          <p:nvPr/>
        </p:nvSpPr>
        <p:spPr>
          <a:xfrm>
            <a:off x="293443" y="1817323"/>
            <a:ext cx="5801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US" b="0" i="0" dirty="0">
                <a:solidFill>
                  <a:schemeClr val="bg1"/>
                </a:solidFill>
                <a:effectLst/>
                <a:latin typeface="Copperplate Gothic Bold" panose="020E0705020206020404" pitchFamily="34" charset="0"/>
                <a:cs typeface="Biome Light" panose="020B0502040204020203" pitchFamily="34" charset="0"/>
              </a:rPr>
              <a:t>A poet’s work … to name the </a:t>
            </a:r>
            <a:r>
              <a:rPr lang="en-US" b="0" i="0">
                <a:solidFill>
                  <a:schemeClr val="bg1"/>
                </a:solidFill>
                <a:effectLst/>
                <a:latin typeface="Copperplate Gothic Bold" panose="020E0705020206020404" pitchFamily="34" charset="0"/>
                <a:cs typeface="Biome Light" panose="020B0502040204020203" pitchFamily="34" charset="0"/>
              </a:rPr>
              <a:t>unnameable</a:t>
            </a:r>
            <a:r>
              <a:rPr lang="en-US" b="0" i="0" dirty="0">
                <a:solidFill>
                  <a:schemeClr val="bg1"/>
                </a:solidFill>
                <a:effectLst/>
                <a:latin typeface="Copperplate Gothic Bold" panose="020E0705020206020404" pitchFamily="34" charset="0"/>
                <a:cs typeface="Biome Light" panose="020B0502040204020203" pitchFamily="34" charset="0"/>
              </a:rPr>
              <a:t>, to point at frauds, to take sides, start arguments, shape the world, and stop it from going to sleep. ~</a:t>
            </a:r>
            <a:r>
              <a:rPr lang="en-US" b="1" i="0" u="none" strike="noStrike" dirty="0">
                <a:solidFill>
                  <a:schemeClr val="bg1"/>
                </a:solidFill>
                <a:effectLst/>
                <a:latin typeface="Copperplate Gothic Bold" panose="020E0705020206020404" pitchFamily="34" charset="0"/>
                <a:cs typeface="Biome Light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Salman Rushdie</a:t>
            </a:r>
            <a:endParaRPr lang="en-US" b="0" i="0" dirty="0">
              <a:solidFill>
                <a:schemeClr val="bg1"/>
              </a:solidFill>
              <a:effectLst/>
              <a:latin typeface="Copperplate Gothic Bold" panose="020E0705020206020404" pitchFamily="34" charset="0"/>
              <a:cs typeface="Biome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09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2D6D22-0BB8-8599-E432-7D28173E9B58}"/>
              </a:ext>
            </a:extLst>
          </p:cNvPr>
          <p:cNvSpPr txBox="1"/>
          <p:nvPr/>
        </p:nvSpPr>
        <p:spPr>
          <a:xfrm>
            <a:off x="3186113" y="1334452"/>
            <a:ext cx="874395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kern="100" dirty="0">
                <a:ea typeface="Calibri" panose="020F0502020204030204" pitchFamily="34" charset="0"/>
                <a:cs typeface="ADLaM Display" panose="02010000000000000000" pitchFamily="2" charset="0"/>
              </a:rPr>
              <a:t>Because </a:t>
            </a:r>
            <a:r>
              <a:rPr lang="en-US" sz="3200" b="1" kern="100" dirty="0">
                <a:solidFill>
                  <a:srgbClr val="7030A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poetry is older than writing</a:t>
            </a:r>
            <a:r>
              <a:rPr lang="en-US" kern="100" dirty="0">
                <a:latin typeface="Copperplate Gothic Bold" panose="020E0705020206020404" pitchFamily="34" charset="0"/>
                <a:ea typeface="Calibri" panose="020F0502020204030204" pitchFamily="34" charset="0"/>
                <a:cs typeface="ADLaM Display" panose="02010000000000000000" pitchFamily="2" charset="0"/>
              </a:rPr>
              <a:t>, it is an </a:t>
            </a:r>
            <a:r>
              <a:rPr lang="en-US" sz="4000" b="1" kern="100" dirty="0">
                <a:solidFill>
                  <a:srgbClr val="C0000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art</a:t>
            </a:r>
            <a:r>
              <a:rPr lang="en-US" sz="3200" b="1" kern="100" dirty="0">
                <a:latin typeface="Astral Sisters" pitchFamily="2" charset="0"/>
                <a:ea typeface="Calibri" panose="020F0502020204030204" pitchFamily="34" charset="0"/>
                <a:cs typeface="ADLaM Display" panose="02010000000000000000" pitchFamily="2" charset="0"/>
              </a:rPr>
              <a:t> </a:t>
            </a:r>
            <a:r>
              <a:rPr lang="en-US" sz="2000" kern="100" dirty="0">
                <a:latin typeface="Copperplate Gothic Bold" panose="020E0705020206020404" pitchFamily="34" charset="0"/>
                <a:ea typeface="Calibri" panose="020F0502020204030204" pitchFamily="34" charset="0"/>
                <a:cs typeface="ADLaM Display" panose="02010000000000000000" pitchFamily="2" charset="0"/>
              </a:rPr>
              <a:t>that is </a:t>
            </a:r>
            <a:r>
              <a:rPr lang="en-US" sz="4000" b="1" kern="100" dirty="0">
                <a:solidFill>
                  <a:srgbClr val="C0000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built</a:t>
            </a:r>
            <a:r>
              <a:rPr lang="en-US" sz="3200" kern="100" dirty="0">
                <a:latin typeface="Astral Sisters" pitchFamily="2" charset="0"/>
                <a:ea typeface="Calibri" panose="020F0502020204030204" pitchFamily="34" charset="0"/>
                <a:cs typeface="ADLaM Display" panose="02010000000000000000" pitchFamily="2" charset="0"/>
              </a:rPr>
              <a:t> </a:t>
            </a:r>
            <a:r>
              <a:rPr lang="en-US" kern="100" dirty="0">
                <a:latin typeface="Copperplate Gothic Bold" panose="020E0705020206020404" pitchFamily="34" charset="0"/>
                <a:ea typeface="Calibri" panose="020F0502020204030204" pitchFamily="34" charset="0"/>
                <a:cs typeface="ADLaM Display" panose="02010000000000000000" pitchFamily="2" charset="0"/>
              </a:rPr>
              <a:t>on </a:t>
            </a:r>
            <a:r>
              <a:rPr lang="en-US" sz="4000" b="1" kern="100" dirty="0">
                <a:solidFill>
                  <a:srgbClr val="C0000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sound</a:t>
            </a:r>
            <a:r>
              <a:rPr lang="en-US" i="1" kern="100" dirty="0">
                <a:ea typeface="Calibri" panose="020F0502020204030204" pitchFamily="34" charset="0"/>
                <a:cs typeface="ADLaM Display" panose="02010000000000000000" pitchFamily="2" charset="0"/>
              </a:rPr>
              <a:t>.</a:t>
            </a:r>
            <a:r>
              <a:rPr lang="en-US" kern="100" dirty="0">
                <a:ea typeface="Calibri" panose="020F0502020204030204" pitchFamily="34" charset="0"/>
                <a:cs typeface="ADLaM Display" panose="02010000000000000000" pitchFamily="2" charset="0"/>
              </a:rPr>
              <a:t> </a:t>
            </a:r>
            <a:r>
              <a:rPr lang="en-US" sz="4000" b="1" kern="1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Meter</a:t>
            </a:r>
            <a:r>
              <a:rPr lang="en-US" kern="100" dirty="0">
                <a:ea typeface="Calibri" panose="020F0502020204030204" pitchFamily="34" charset="0"/>
                <a:cs typeface="ADLaM Display" panose="02010000000000000000" pitchFamily="2" charset="0"/>
              </a:rPr>
              <a:t> </a:t>
            </a:r>
            <a:r>
              <a:rPr lang="en-US" kern="100" dirty="0">
                <a:latin typeface="Copperplate Gothic Bold" panose="020E0705020206020404" pitchFamily="34" charset="0"/>
                <a:ea typeface="Calibri" panose="020F0502020204030204" pitchFamily="34" charset="0"/>
                <a:cs typeface="ADLaM Display" panose="02010000000000000000" pitchFamily="2" charset="0"/>
              </a:rPr>
              <a:t>is a way to produce a </a:t>
            </a:r>
            <a:r>
              <a:rPr lang="en-US" sz="4000" b="1" kern="1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pleasing sound</a:t>
            </a:r>
            <a:r>
              <a:rPr lang="en-US" sz="4000" kern="1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, </a:t>
            </a:r>
            <a:r>
              <a:rPr lang="en-US" sz="4000" b="1" kern="1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regardless of the words</a:t>
            </a:r>
            <a:r>
              <a:rPr lang="en-US" kern="100" dirty="0">
                <a:ea typeface="Calibri" panose="020F0502020204030204" pitchFamily="34" charset="0"/>
                <a:cs typeface="ADLaM Display" panose="02010000000000000000" pitchFamily="2" charset="0"/>
              </a:rPr>
              <a:t> </a:t>
            </a:r>
            <a:r>
              <a:rPr lang="en-US" kern="100" dirty="0">
                <a:latin typeface="Copperplate Gothic Bold" panose="020E0705020206020404" pitchFamily="34" charset="0"/>
                <a:ea typeface="Calibri" panose="020F0502020204030204" pitchFamily="34" charset="0"/>
                <a:cs typeface="ADLaM Display" panose="02010000000000000000" pitchFamily="2" charset="0"/>
              </a:rPr>
              <a:t>in the meter. </a:t>
            </a:r>
            <a:r>
              <a:rPr lang="en-US" sz="4000" b="1" kern="100" dirty="0">
                <a:solidFill>
                  <a:srgbClr val="7030A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Lines</a:t>
            </a:r>
            <a:r>
              <a:rPr lang="en-US" kern="100" dirty="0">
                <a:latin typeface="Copperplate Gothic Bold" panose="020E0705020206020404" pitchFamily="34" charset="0"/>
                <a:ea typeface="Calibri" panose="020F0502020204030204" pitchFamily="34" charset="0"/>
                <a:cs typeface="ADLaM Display" panose="02010000000000000000" pitchFamily="2" charset="0"/>
              </a:rPr>
              <a:t> are a way to </a:t>
            </a:r>
            <a:r>
              <a:rPr lang="en-US" sz="4000" b="1" kern="100" dirty="0">
                <a:solidFill>
                  <a:srgbClr val="7030A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organize</a:t>
            </a:r>
            <a:r>
              <a:rPr lang="en-US" sz="4000" kern="100" dirty="0">
                <a:solidFill>
                  <a:srgbClr val="0070C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 </a:t>
            </a:r>
            <a:r>
              <a:rPr lang="en-US" sz="4000" b="1" kern="100" dirty="0">
                <a:solidFill>
                  <a:srgbClr val="7030A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syllables</a:t>
            </a:r>
            <a:r>
              <a:rPr lang="en-US" sz="3200" kern="100" dirty="0">
                <a:ea typeface="Calibri" panose="020F0502020204030204" pitchFamily="34" charset="0"/>
                <a:cs typeface="ADLaM Display" panose="02010000000000000000" pitchFamily="2" charset="0"/>
              </a:rPr>
              <a:t> </a:t>
            </a:r>
            <a:r>
              <a:rPr lang="en-US" kern="100" dirty="0">
                <a:latin typeface="Copperplate Gothic Bold" panose="020E0705020206020404" pitchFamily="34" charset="0"/>
                <a:ea typeface="Calibri" panose="020F0502020204030204" pitchFamily="34" charset="0"/>
                <a:cs typeface="ADLaM Display" panose="02010000000000000000" pitchFamily="2" charset="0"/>
              </a:rPr>
              <a:t>that </a:t>
            </a:r>
            <a:r>
              <a:rPr lang="en-US" sz="4000" b="1" kern="100" dirty="0">
                <a:solidFill>
                  <a:srgbClr val="7030A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sound pleasing </a:t>
            </a:r>
            <a:r>
              <a:rPr lang="en-US" sz="4000" b="1" kern="100" dirty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together</a:t>
            </a:r>
            <a:r>
              <a:rPr lang="en-US" kern="100" dirty="0">
                <a:latin typeface="Copperplate Gothic Bold" panose="020E0705020206020404" pitchFamily="34" charset="0"/>
                <a:ea typeface="Calibri" panose="020F0502020204030204" pitchFamily="34" charset="0"/>
                <a:cs typeface="ADLaM Display" panose="02010000000000000000" pitchFamily="2" charset="0"/>
              </a:rPr>
              <a:t>, regardless of the meaning of the lines. </a:t>
            </a:r>
            <a:r>
              <a:rPr lang="en-US" sz="4000" b="1" kern="100" dirty="0">
                <a:solidFill>
                  <a:srgbClr val="7030A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But when you do add content</a:t>
            </a:r>
            <a:r>
              <a:rPr lang="en-US" sz="4000" b="1" kern="100" dirty="0">
                <a:solidFill>
                  <a:srgbClr val="7030A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 </a:t>
            </a:r>
            <a:r>
              <a:rPr lang="en-US" b="1" kern="100" dirty="0">
                <a:latin typeface="Copperplate Gothic Bold" panose="020E0705020206020404" pitchFamily="34" charset="0"/>
                <a:ea typeface="Calibri" panose="020F0502020204030204" pitchFamily="34" charset="0"/>
                <a:cs typeface="ADLaM Display" panose="02010000000000000000" pitchFamily="2" charset="0"/>
              </a:rPr>
              <a:t>in the form of </a:t>
            </a:r>
            <a:r>
              <a:rPr lang="en-US" sz="4000" b="1" kern="100" dirty="0">
                <a:solidFill>
                  <a:srgbClr val="7030A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figurative language</a:t>
            </a:r>
            <a:r>
              <a:rPr lang="en-US" b="1" kern="100" dirty="0">
                <a:latin typeface="Copperplate Gothic Bold" panose="020E0705020206020404" pitchFamily="34" charset="0"/>
                <a:ea typeface="Calibri" panose="020F0502020204030204" pitchFamily="34" charset="0"/>
                <a:cs typeface="ADLaM Display" panose="02010000000000000000" pitchFamily="2" charset="0"/>
              </a:rPr>
              <a:t>, you create </a:t>
            </a:r>
            <a:r>
              <a:rPr lang="en-US" sz="4000" b="1" kern="100" dirty="0">
                <a:solidFill>
                  <a:srgbClr val="7030A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LASTING ART</a:t>
            </a:r>
            <a:r>
              <a:rPr lang="en-US" sz="4000" kern="100" dirty="0">
                <a:solidFill>
                  <a:srgbClr val="7030A0"/>
                </a:solidFill>
                <a:ea typeface="Calibri" panose="020F0502020204030204" pitchFamily="34" charset="0"/>
                <a:cs typeface="ADLaM Display" panose="02010000000000000000" pitchFamily="2" charset="0"/>
              </a:rPr>
              <a:t>.</a:t>
            </a:r>
            <a:br>
              <a:rPr lang="en-US" sz="4000" kern="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D95BEA-DDA3-7E9D-EFC4-1E4919324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4912" y="1528763"/>
            <a:ext cx="4727449" cy="55206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6308208-8FAE-0E0E-7834-E7CB3F08B72E}"/>
              </a:ext>
            </a:extLst>
          </p:cNvPr>
          <p:cNvSpPr txBox="1"/>
          <p:nvPr/>
        </p:nvSpPr>
        <p:spPr>
          <a:xfrm>
            <a:off x="5143498" y="205324"/>
            <a:ext cx="35259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rissy " panose="02000603000000000000" pitchFamily="2" charset="0"/>
                <a:ea typeface="Calibri Light" panose="020F0302020204030204" pitchFamily="34" charset="0"/>
                <a:cs typeface="Calibri Light" panose="020F0302020204030204" pitchFamily="34" charset="0"/>
              </a:rPr>
              <a:t>Poetry</a:t>
            </a:r>
          </a:p>
        </p:txBody>
      </p:sp>
    </p:spTree>
    <p:extLst>
      <p:ext uri="{BB962C8B-B14F-4D97-AF65-F5344CB8AC3E}">
        <p14:creationId xmlns:p14="http://schemas.microsoft.com/office/powerpoint/2010/main" val="795716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894347-C9A9-4BFD-8A6D-05A2B0CDD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84ED281-4082-46F9-86EE-D78901367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"/>
            <a:ext cx="9379192" cy="4251280"/>
          </a:xfrm>
          <a:custGeom>
            <a:avLst/>
            <a:gdLst>
              <a:gd name="connsiteX0" fmla="*/ 9379192 w 9379192"/>
              <a:gd name="connsiteY0" fmla="*/ 3752527 h 3752527"/>
              <a:gd name="connsiteX1" fmla="*/ 3293459 w 9379192"/>
              <a:gd name="connsiteY1" fmla="*/ 3752527 h 3752527"/>
              <a:gd name="connsiteX2" fmla="*/ 3297156 w 9379192"/>
              <a:gd name="connsiteY2" fmla="*/ 3752055 h 3752527"/>
              <a:gd name="connsiteX3" fmla="*/ 3642095 w 9379192"/>
              <a:gd name="connsiteY3" fmla="*/ 3690141 h 3752527"/>
              <a:gd name="connsiteX4" fmla="*/ 2307659 w 9379192"/>
              <a:gd name="connsiteY4" fmla="*/ 3500267 h 3752527"/>
              <a:gd name="connsiteX5" fmla="*/ 2383194 w 9379192"/>
              <a:gd name="connsiteY5" fmla="*/ 3475501 h 3752527"/>
              <a:gd name="connsiteX6" fmla="*/ 2237161 w 9379192"/>
              <a:gd name="connsiteY6" fmla="*/ 3376437 h 3752527"/>
              <a:gd name="connsiteX7" fmla="*/ 1637924 w 9379192"/>
              <a:gd name="connsiteY7" fmla="*/ 3219585 h 3752527"/>
              <a:gd name="connsiteX8" fmla="*/ 2383194 w 9379192"/>
              <a:gd name="connsiteY8" fmla="*/ 2955415 h 3752527"/>
              <a:gd name="connsiteX9" fmla="*/ 1542249 w 9379192"/>
              <a:gd name="connsiteY9" fmla="*/ 2596307 h 3752527"/>
              <a:gd name="connsiteX10" fmla="*/ 1114221 w 9379192"/>
              <a:gd name="connsiteY10" fmla="*/ 2509625 h 3752527"/>
              <a:gd name="connsiteX11" fmla="*/ 2524191 w 9379192"/>
              <a:gd name="connsiteY11" fmla="*/ 2059708 h 3752527"/>
              <a:gd name="connsiteX12" fmla="*/ 238027 w 9379192"/>
              <a:gd name="connsiteY12" fmla="*/ 1836815 h 3752527"/>
              <a:gd name="connsiteX13" fmla="*/ 424343 w 9379192"/>
              <a:gd name="connsiteY13" fmla="*/ 1746006 h 3752527"/>
              <a:gd name="connsiteX14" fmla="*/ 1844384 w 9379192"/>
              <a:gd name="connsiteY14" fmla="*/ 1770772 h 3752527"/>
              <a:gd name="connsiteX15" fmla="*/ 2081058 w 9379192"/>
              <a:gd name="connsiteY15" fmla="*/ 1700602 h 3752527"/>
              <a:gd name="connsiteX16" fmla="*/ 1844384 w 9379192"/>
              <a:gd name="connsiteY16" fmla="*/ 1589154 h 3752527"/>
              <a:gd name="connsiteX17" fmla="*/ 922869 w 9379192"/>
              <a:gd name="connsiteY17" fmla="*/ 1506601 h 3752527"/>
              <a:gd name="connsiteX18" fmla="*/ 681160 w 9379192"/>
              <a:gd name="connsiteY18" fmla="*/ 1320855 h 3752527"/>
              <a:gd name="connsiteX19" fmla="*/ 273276 w 9379192"/>
              <a:gd name="connsiteY19" fmla="*/ 1106216 h 3752527"/>
              <a:gd name="connsiteX20" fmla="*/ 555269 w 9379192"/>
              <a:gd name="connsiteY20" fmla="*/ 928727 h 3752527"/>
              <a:gd name="connsiteX21" fmla="*/ 97029 w 9379192"/>
              <a:gd name="connsiteY21" fmla="*/ 664555 h 3752527"/>
              <a:gd name="connsiteX22" fmla="*/ 227955 w 9379192"/>
              <a:gd name="connsiteY22" fmla="*/ 317831 h 3752527"/>
              <a:gd name="connsiteX23" fmla="*/ 998402 w 9379192"/>
              <a:gd name="connsiteY23" fmla="*/ 235277 h 3752527"/>
              <a:gd name="connsiteX24" fmla="*/ 2030701 w 9379192"/>
              <a:gd name="connsiteY24" fmla="*/ 115575 h 3752527"/>
              <a:gd name="connsiteX25" fmla="*/ 3068036 w 9379192"/>
              <a:gd name="connsiteY25" fmla="*/ 12383 h 3752527"/>
              <a:gd name="connsiteX26" fmla="*/ 4105370 w 9379192"/>
              <a:gd name="connsiteY26" fmla="*/ 12383 h 3752527"/>
              <a:gd name="connsiteX27" fmla="*/ 4402472 w 9379192"/>
              <a:gd name="connsiteY27" fmla="*/ 20638 h 3752527"/>
              <a:gd name="connsiteX28" fmla="*/ 4407507 w 9379192"/>
              <a:gd name="connsiteY28" fmla="*/ 20638 h 3752527"/>
              <a:gd name="connsiteX29" fmla="*/ 5696622 w 9379192"/>
              <a:gd name="connsiteY29" fmla="*/ 57788 h 3752527"/>
              <a:gd name="connsiteX30" fmla="*/ 6175004 w 9379192"/>
              <a:gd name="connsiteY30" fmla="*/ 61915 h 3752527"/>
              <a:gd name="connsiteX31" fmla="*/ 7212339 w 9379192"/>
              <a:gd name="connsiteY31" fmla="*/ 66042 h 3752527"/>
              <a:gd name="connsiteX32" fmla="*/ 8244638 w 9379192"/>
              <a:gd name="connsiteY32" fmla="*/ 49532 h 3752527"/>
              <a:gd name="connsiteX33" fmla="*/ 9292044 w 9379192"/>
              <a:gd name="connsiteY33" fmla="*/ 0 h 3752527"/>
              <a:gd name="connsiteX34" fmla="*/ 9379192 w 9379192"/>
              <a:gd name="connsiteY34" fmla="*/ 2762 h 375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379192" h="3752527">
                <a:moveTo>
                  <a:pt x="9379192" y="3752527"/>
                </a:moveTo>
                <a:lnTo>
                  <a:pt x="3293459" y="3752527"/>
                </a:lnTo>
                <a:lnTo>
                  <a:pt x="3297156" y="3752055"/>
                </a:lnTo>
                <a:cubicBezTo>
                  <a:pt x="3412975" y="3736577"/>
                  <a:pt x="3551454" y="3714906"/>
                  <a:pt x="3642095" y="3690141"/>
                </a:cubicBezTo>
                <a:cubicBezTo>
                  <a:pt x="3380244" y="3686012"/>
                  <a:pt x="2347945" y="3529162"/>
                  <a:pt x="2307659" y="3500267"/>
                </a:cubicBezTo>
                <a:cubicBezTo>
                  <a:pt x="2327803" y="3492012"/>
                  <a:pt x="2358017" y="3483757"/>
                  <a:pt x="2383194" y="3475501"/>
                </a:cubicBezTo>
                <a:cubicBezTo>
                  <a:pt x="2327803" y="3450736"/>
                  <a:pt x="2282482" y="3421842"/>
                  <a:pt x="2237161" y="3376437"/>
                </a:cubicBezTo>
                <a:cubicBezTo>
                  <a:pt x="2091129" y="3223714"/>
                  <a:pt x="1844384" y="3277374"/>
                  <a:pt x="1637924" y="3219585"/>
                </a:cubicBezTo>
                <a:cubicBezTo>
                  <a:pt x="1768850" y="2897627"/>
                  <a:pt x="2116307" y="3017329"/>
                  <a:pt x="2383194" y="2955415"/>
                </a:cubicBezTo>
                <a:cubicBezTo>
                  <a:pt x="1683245" y="2765541"/>
                  <a:pt x="1819207" y="2666477"/>
                  <a:pt x="1542249" y="2596307"/>
                </a:cubicBezTo>
                <a:cubicBezTo>
                  <a:pt x="1194791" y="2509625"/>
                  <a:pt x="1114221" y="2509625"/>
                  <a:pt x="1114221" y="2509625"/>
                </a:cubicBezTo>
                <a:cubicBezTo>
                  <a:pt x="1522105" y="2245455"/>
                  <a:pt x="2010559" y="2530264"/>
                  <a:pt x="2524191" y="2059708"/>
                </a:cubicBezTo>
                <a:cubicBezTo>
                  <a:pt x="2030701" y="1993667"/>
                  <a:pt x="555269" y="1960645"/>
                  <a:pt x="238027" y="1836815"/>
                </a:cubicBezTo>
                <a:cubicBezTo>
                  <a:pt x="358880" y="1882219"/>
                  <a:pt x="368952" y="1746006"/>
                  <a:pt x="424343" y="1746006"/>
                </a:cubicBezTo>
                <a:cubicBezTo>
                  <a:pt x="892655" y="1741879"/>
                  <a:pt x="1371037" y="1820305"/>
                  <a:pt x="1844384" y="1770772"/>
                </a:cubicBezTo>
                <a:cubicBezTo>
                  <a:pt x="1929989" y="1766645"/>
                  <a:pt x="2065951" y="1803793"/>
                  <a:pt x="2081058" y="1700602"/>
                </a:cubicBezTo>
                <a:cubicBezTo>
                  <a:pt x="2096164" y="1572644"/>
                  <a:pt x="1919919" y="1601537"/>
                  <a:pt x="1844384" y="1589154"/>
                </a:cubicBezTo>
                <a:cubicBezTo>
                  <a:pt x="1537212" y="1547877"/>
                  <a:pt x="1235076" y="1531367"/>
                  <a:pt x="922869" y="1506601"/>
                </a:cubicBezTo>
                <a:cubicBezTo>
                  <a:pt x="791943" y="1494218"/>
                  <a:pt x="630804" y="1518984"/>
                  <a:pt x="681160" y="1320855"/>
                </a:cubicBezTo>
                <a:cubicBezTo>
                  <a:pt x="640874" y="1130983"/>
                  <a:pt x="399166" y="1197025"/>
                  <a:pt x="273276" y="1106216"/>
                </a:cubicBezTo>
                <a:cubicBezTo>
                  <a:pt x="333703" y="998897"/>
                  <a:pt x="504913" y="1073196"/>
                  <a:pt x="555269" y="928727"/>
                </a:cubicBezTo>
                <a:cubicBezTo>
                  <a:pt x="313560" y="974131"/>
                  <a:pt x="338738" y="660428"/>
                  <a:pt x="97029" y="664555"/>
                </a:cubicBezTo>
                <a:cubicBezTo>
                  <a:pt x="-104395" y="478810"/>
                  <a:pt x="41638" y="388001"/>
                  <a:pt x="227955" y="317831"/>
                </a:cubicBezTo>
                <a:cubicBezTo>
                  <a:pt x="469664" y="231150"/>
                  <a:pt x="736551" y="251788"/>
                  <a:pt x="998402" y="235277"/>
                </a:cubicBezTo>
                <a:cubicBezTo>
                  <a:pt x="1345860" y="198128"/>
                  <a:pt x="1678209" y="111447"/>
                  <a:pt x="2030701" y="115575"/>
                </a:cubicBezTo>
                <a:cubicBezTo>
                  <a:pt x="2363052" y="28893"/>
                  <a:pt x="2730650" y="123829"/>
                  <a:pt x="3068036" y="12383"/>
                </a:cubicBezTo>
                <a:cubicBezTo>
                  <a:pt x="3410457" y="12383"/>
                  <a:pt x="3757914" y="12383"/>
                  <a:pt x="4105370" y="12383"/>
                </a:cubicBezTo>
                <a:cubicBezTo>
                  <a:pt x="4206084" y="16510"/>
                  <a:pt x="4301759" y="16510"/>
                  <a:pt x="4402472" y="20638"/>
                </a:cubicBezTo>
                <a:cubicBezTo>
                  <a:pt x="4402472" y="20638"/>
                  <a:pt x="4407507" y="20638"/>
                  <a:pt x="4407507" y="20638"/>
                </a:cubicBezTo>
                <a:cubicBezTo>
                  <a:pt x="4840570" y="33022"/>
                  <a:pt x="5268596" y="41276"/>
                  <a:pt x="5696622" y="57788"/>
                </a:cubicBezTo>
                <a:cubicBezTo>
                  <a:pt x="5857761" y="57788"/>
                  <a:pt x="6013864" y="61915"/>
                  <a:pt x="6175004" y="61915"/>
                </a:cubicBezTo>
                <a:cubicBezTo>
                  <a:pt x="6517425" y="82553"/>
                  <a:pt x="6864883" y="94936"/>
                  <a:pt x="7212339" y="66042"/>
                </a:cubicBezTo>
                <a:cubicBezTo>
                  <a:pt x="7559796" y="90809"/>
                  <a:pt x="7897182" y="74298"/>
                  <a:pt x="8244638" y="49532"/>
                </a:cubicBezTo>
                <a:cubicBezTo>
                  <a:pt x="8597130" y="78426"/>
                  <a:pt x="8944587" y="37149"/>
                  <a:pt x="9292044" y="0"/>
                </a:cubicBezTo>
                <a:lnTo>
                  <a:pt x="9379192" y="2762"/>
                </a:lnTo>
                <a:close/>
              </a:path>
            </a:pathLst>
          </a:custGeom>
          <a:solidFill>
            <a:srgbClr val="47B547">
              <a:alpha val="20000"/>
            </a:srgb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31D9B7-48AB-4407-A9E8-13391FCB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9902" flipV="1">
            <a:off x="5210629" y="4242714"/>
            <a:ext cx="7104297" cy="3137347"/>
          </a:xfrm>
          <a:custGeom>
            <a:avLst/>
            <a:gdLst>
              <a:gd name="connsiteX0" fmla="*/ 6772629 w 7104297"/>
              <a:gd name="connsiteY0" fmla="*/ 3137347 h 3137347"/>
              <a:gd name="connsiteX1" fmla="*/ 7104297 w 7104297"/>
              <a:gd name="connsiteY1" fmla="*/ 1081624 h 3137347"/>
              <a:gd name="connsiteX2" fmla="*/ 400225 w 7104297"/>
              <a:gd name="connsiteY2" fmla="*/ 0 h 3137347"/>
              <a:gd name="connsiteX3" fmla="*/ 277738 w 7104297"/>
              <a:gd name="connsiteY3" fmla="*/ 5048 h 3137347"/>
              <a:gd name="connsiteX4" fmla="*/ 0 w 7104297"/>
              <a:gd name="connsiteY4" fmla="*/ 23585 h 3137347"/>
              <a:gd name="connsiteX5" fmla="*/ 296410 w 7104297"/>
              <a:gd name="connsiteY5" fmla="*/ 136472 h 3137347"/>
              <a:gd name="connsiteX6" fmla="*/ 396403 w 7104297"/>
              <a:gd name="connsiteY6" fmla="*/ 445861 h 3137347"/>
              <a:gd name="connsiteX7" fmla="*/ 760665 w 7104297"/>
              <a:gd name="connsiteY7" fmla="*/ 621461 h 3137347"/>
              <a:gd name="connsiteX8" fmla="*/ 996368 w 7104297"/>
              <a:gd name="connsiteY8" fmla="*/ 684176 h 3137347"/>
              <a:gd name="connsiteX9" fmla="*/ 1535617 w 7104297"/>
              <a:gd name="connsiteY9" fmla="*/ 776157 h 3137347"/>
              <a:gd name="connsiteX10" fmla="*/ 1614185 w 7104297"/>
              <a:gd name="connsiteY10" fmla="*/ 926671 h 3137347"/>
              <a:gd name="connsiteX11" fmla="*/ 1682037 w 7104297"/>
              <a:gd name="connsiteY11" fmla="*/ 1093909 h 3137347"/>
              <a:gd name="connsiteX12" fmla="*/ 1824886 w 7104297"/>
              <a:gd name="connsiteY12" fmla="*/ 1202614 h 3137347"/>
              <a:gd name="connsiteX13" fmla="*/ 714243 w 7104297"/>
              <a:gd name="connsiteY13" fmla="*/ 1185890 h 3137347"/>
              <a:gd name="connsiteX14" fmla="*/ 1967733 w 7104297"/>
              <a:gd name="connsiteY14" fmla="*/ 1537090 h 3137347"/>
              <a:gd name="connsiteX15" fmla="*/ 1857026 w 7104297"/>
              <a:gd name="connsiteY15" fmla="*/ 1675062 h 3137347"/>
              <a:gd name="connsiteX16" fmla="*/ 2542697 w 7104297"/>
              <a:gd name="connsiteY16" fmla="*/ 1863205 h 3137347"/>
              <a:gd name="connsiteX17" fmla="*/ 2174863 w 7104297"/>
              <a:gd name="connsiteY17" fmla="*/ 1884109 h 3137347"/>
              <a:gd name="connsiteX18" fmla="*/ 4314015 w 7104297"/>
              <a:gd name="connsiteY18" fmla="*/ 2670128 h 3137347"/>
              <a:gd name="connsiteX19" fmla="*/ 5430784 w 7104297"/>
              <a:gd name="connsiteY19" fmla="*/ 2889725 h 3137347"/>
              <a:gd name="connsiteX20" fmla="*/ 6613344 w 7104297"/>
              <a:gd name="connsiteY20" fmla="*/ 3108822 h 3137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04297" h="3137347">
                <a:moveTo>
                  <a:pt x="6772629" y="3137347"/>
                </a:moveTo>
                <a:lnTo>
                  <a:pt x="7104297" y="1081624"/>
                </a:lnTo>
                <a:lnTo>
                  <a:pt x="400225" y="0"/>
                </a:lnTo>
                <a:lnTo>
                  <a:pt x="277738" y="5048"/>
                </a:lnTo>
                <a:cubicBezTo>
                  <a:pt x="185423" y="9801"/>
                  <a:pt x="92851" y="15745"/>
                  <a:pt x="0" y="23585"/>
                </a:cubicBezTo>
                <a:cubicBezTo>
                  <a:pt x="96424" y="149013"/>
                  <a:pt x="221416" y="44490"/>
                  <a:pt x="296410" y="136472"/>
                </a:cubicBezTo>
                <a:cubicBezTo>
                  <a:pt x="224986" y="328795"/>
                  <a:pt x="253557" y="433318"/>
                  <a:pt x="396403" y="445861"/>
                </a:cubicBezTo>
                <a:cubicBezTo>
                  <a:pt x="535682" y="458403"/>
                  <a:pt x="685672" y="391507"/>
                  <a:pt x="760665" y="621461"/>
                </a:cubicBezTo>
                <a:cubicBezTo>
                  <a:pt x="782093" y="692537"/>
                  <a:pt x="914229" y="671633"/>
                  <a:pt x="996368" y="684176"/>
                </a:cubicBezTo>
                <a:cubicBezTo>
                  <a:pt x="1174926" y="713442"/>
                  <a:pt x="1364202" y="684176"/>
                  <a:pt x="1535617" y="776157"/>
                </a:cubicBezTo>
                <a:cubicBezTo>
                  <a:pt x="1603471" y="809604"/>
                  <a:pt x="1649896" y="834690"/>
                  <a:pt x="1614185" y="926671"/>
                </a:cubicBezTo>
                <a:cubicBezTo>
                  <a:pt x="1578472" y="1022833"/>
                  <a:pt x="1624898" y="1056279"/>
                  <a:pt x="1682037" y="1093909"/>
                </a:cubicBezTo>
                <a:cubicBezTo>
                  <a:pt x="1724892" y="1123175"/>
                  <a:pt x="1789173" y="1114814"/>
                  <a:pt x="1824886" y="1202614"/>
                </a:cubicBezTo>
                <a:cubicBezTo>
                  <a:pt x="1449909" y="1190070"/>
                  <a:pt x="1085647" y="1118994"/>
                  <a:pt x="714243" y="1185890"/>
                </a:cubicBezTo>
                <a:cubicBezTo>
                  <a:pt x="1121358" y="1353128"/>
                  <a:pt x="1567759" y="1344765"/>
                  <a:pt x="1967733" y="1537090"/>
                </a:cubicBezTo>
                <a:cubicBezTo>
                  <a:pt x="1953448" y="1603986"/>
                  <a:pt x="1860597" y="1574718"/>
                  <a:pt x="1857026" y="1675062"/>
                </a:cubicBezTo>
                <a:cubicBezTo>
                  <a:pt x="2067727" y="1779586"/>
                  <a:pt x="2321284" y="1708508"/>
                  <a:pt x="2542697" y="1863205"/>
                </a:cubicBezTo>
                <a:cubicBezTo>
                  <a:pt x="2414134" y="1934281"/>
                  <a:pt x="2296285" y="1817213"/>
                  <a:pt x="2174863" y="1884109"/>
                </a:cubicBezTo>
                <a:cubicBezTo>
                  <a:pt x="2214147" y="1984452"/>
                  <a:pt x="3992607" y="2603233"/>
                  <a:pt x="4314015" y="2670128"/>
                </a:cubicBezTo>
                <a:cubicBezTo>
                  <a:pt x="4559090" y="2721868"/>
                  <a:pt x="4976921" y="2803592"/>
                  <a:pt x="5430784" y="2889725"/>
                </a:cubicBezTo>
                <a:cubicBezTo>
                  <a:pt x="5827914" y="2965093"/>
                  <a:pt x="6252633" y="3043836"/>
                  <a:pt x="6613344" y="3108822"/>
                </a:cubicBezTo>
                <a:close/>
              </a:path>
            </a:pathLst>
          </a:custGeom>
          <a:solidFill>
            <a:srgbClr val="47B547">
              <a:alpha val="20000"/>
            </a:srgb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EF343E-D801-F31A-DE88-A24295D96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93" y="639997"/>
            <a:ext cx="6128200" cy="900480"/>
          </a:xfrm>
          <a:solidFill>
            <a:srgbClr val="002060"/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i="0" dirty="0">
                <a:solidFill>
                  <a:srgbClr val="FF00FF"/>
                </a:solidFill>
                <a:latin typeface="Berlin Sans FB Demi" panose="020E0802020502020306" pitchFamily="34" charset="0"/>
                <a:cs typeface="Dreaming Outloud Pro" panose="020F0502020204030204" pitchFamily="66" charset="0"/>
              </a:rPr>
              <a:t>But First, a Recap: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F5CAA0-91E5-5821-58B0-026EBB2A7062}"/>
              </a:ext>
            </a:extLst>
          </p:cNvPr>
          <p:cNvSpPr txBox="1"/>
          <p:nvPr/>
        </p:nvSpPr>
        <p:spPr>
          <a:xfrm>
            <a:off x="739393" y="1652913"/>
            <a:ext cx="550710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Berlin Sans FB Demi" panose="020E0802020502020306" pitchFamily="34" charset="0"/>
              </a:rPr>
              <a:t>How has memoir writing been going?</a:t>
            </a:r>
          </a:p>
          <a:p>
            <a:r>
              <a:rPr lang="en-US" sz="2400" b="1" dirty="0">
                <a:latin typeface="Berlin Sans FB Demi" panose="020E0802020502020306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Berlin Sans FB Demi" panose="020E0802020502020306" pitchFamily="34" charset="0"/>
              </a:rPr>
              <a:t>Who has continued? </a:t>
            </a:r>
          </a:p>
          <a:p>
            <a:endParaRPr lang="en-US" sz="2400" b="1" dirty="0">
              <a:latin typeface="Berlin Sans FB Demi" panose="020E0802020502020306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Berlin Sans FB Demi" panose="020E0802020502020306" pitchFamily="34" charset="0"/>
              </a:rPr>
              <a:t>Has it turned into something different (fiction, an interview, etc.)?</a:t>
            </a:r>
          </a:p>
          <a:p>
            <a:endParaRPr lang="en-US" sz="2400" b="1" dirty="0">
              <a:latin typeface="Berlin Sans FB Demi" panose="020E0802020502020306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Berlin Sans FB Demi" panose="020E0802020502020306" pitchFamily="34" charset="0"/>
              </a:rPr>
              <a:t>Does anyone want to share?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06D897-EDC5-8C8B-92EB-EEE089E4520D}"/>
              </a:ext>
            </a:extLst>
          </p:cNvPr>
          <p:cNvSpPr txBox="1"/>
          <p:nvPr/>
        </p:nvSpPr>
        <p:spPr>
          <a:xfrm>
            <a:off x="8400381" y="975936"/>
            <a:ext cx="3153444" cy="2585323"/>
          </a:xfrm>
          <a:prstGeom prst="rect">
            <a:avLst/>
          </a:prstGeom>
          <a:solidFill>
            <a:srgbClr val="FF00FF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erlin Sans FB Demi" panose="020E0802020502020306" pitchFamily="34" charset="0"/>
              </a:rPr>
              <a:t>TABLE OF CONTENTS</a:t>
            </a:r>
          </a:p>
          <a:p>
            <a:r>
              <a:rPr lang="en-US" sz="2000" dirty="0">
                <a:latin typeface="Modern No. 20" panose="02070704070505020303" pitchFamily="18" charset="0"/>
              </a:rPr>
              <a:t>A Masterful Example</a:t>
            </a:r>
          </a:p>
          <a:p>
            <a:r>
              <a:rPr lang="en-US" sz="2000" dirty="0">
                <a:latin typeface="Modern No. 20" panose="02070704070505020303" pitchFamily="18" charset="0"/>
              </a:rPr>
              <a:t>Is All Verse Poetry?</a:t>
            </a:r>
          </a:p>
          <a:p>
            <a:r>
              <a:rPr lang="en-US" sz="2000" dirty="0">
                <a:latin typeface="Modern No. 20" panose="02070704070505020303" pitchFamily="18" charset="0"/>
              </a:rPr>
              <a:t>Turning Ponderings Into Poems: Literary Devices</a:t>
            </a:r>
          </a:p>
          <a:p>
            <a:r>
              <a:rPr lang="en-US" sz="2000" dirty="0">
                <a:latin typeface="Modern No. 20" panose="02070704070505020303" pitchFamily="18" charset="0"/>
              </a:rPr>
              <a:t>Before and After</a:t>
            </a:r>
          </a:p>
          <a:p>
            <a:r>
              <a:rPr lang="en-US" sz="2000" dirty="0">
                <a:latin typeface="Modern No. 20" panose="02070704070505020303" pitchFamily="18" charset="0"/>
              </a:rPr>
              <a:t>Poetry to Go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15F8BB-632E-AB1D-B605-5EA6FB970622}"/>
              </a:ext>
            </a:extLst>
          </p:cNvPr>
          <p:cNvSpPr txBox="1"/>
          <p:nvPr/>
        </p:nvSpPr>
        <p:spPr>
          <a:xfrm>
            <a:off x="10670238" y="3541342"/>
            <a:ext cx="11647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Sylvia Plath is best known for her semi-autobiographical novel, The Bell Jar, but she won the Pulitzer Prize for Ariel, a volume of poetry published after her death in 1964.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FCC834-C2FF-B555-36EA-E079A7B6B350}"/>
              </a:ext>
            </a:extLst>
          </p:cNvPr>
          <p:cNvSpPr/>
          <p:nvPr/>
        </p:nvSpPr>
        <p:spPr>
          <a:xfrm>
            <a:off x="5901179" y="1540477"/>
            <a:ext cx="966414" cy="53175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ylvia Plath, a Postwar Poet Unafraid to Confront Her Own ...">
            <a:extLst>
              <a:ext uri="{FF2B5EF4-FFF2-40B4-BE49-F238E27FC236}">
                <a16:creationId xmlns:a16="http://schemas.microsoft.com/office/drawing/2014/main" id="{BAFCB458-7378-A198-2E2B-E9C94E534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586" y="3541342"/>
            <a:ext cx="3372757" cy="368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27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 hidden="1">
            <a:extLst>
              <a:ext uri="{FF2B5EF4-FFF2-40B4-BE49-F238E27FC236}">
                <a16:creationId xmlns:a16="http://schemas.microsoft.com/office/drawing/2014/main" id="{E8009B31-EE3C-4DCE-88F0-EA3FE2AB8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82D9556-7EB0-4226-B5CF-E48584DA6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17261" y="889461"/>
            <a:ext cx="3011208" cy="5138270"/>
          </a:xfrm>
          <a:custGeom>
            <a:avLst/>
            <a:gdLst>
              <a:gd name="connsiteX0" fmla="*/ 0 w 3850317"/>
              <a:gd name="connsiteY0" fmla="*/ 0 h 5978116"/>
              <a:gd name="connsiteX1" fmla="*/ 3850317 w 3850317"/>
              <a:gd name="connsiteY1" fmla="*/ 0 h 5978116"/>
              <a:gd name="connsiteX2" fmla="*/ 3840373 w 3850317"/>
              <a:gd name="connsiteY2" fmla="*/ 258313 h 5978116"/>
              <a:gd name="connsiteX3" fmla="*/ 3755448 w 3850317"/>
              <a:gd name="connsiteY3" fmla="*/ 1537847 h 5978116"/>
              <a:gd name="connsiteX4" fmla="*/ 3150490 w 3850317"/>
              <a:gd name="connsiteY4" fmla="*/ 3989537 h 5978116"/>
              <a:gd name="connsiteX5" fmla="*/ 3089544 w 3850317"/>
              <a:gd name="connsiteY5" fmla="*/ 3606200 h 5978116"/>
              <a:gd name="connsiteX6" fmla="*/ 2922635 w 3850317"/>
              <a:gd name="connsiteY6" fmla="*/ 4519351 h 5978116"/>
              <a:gd name="connsiteX7" fmla="*/ 2904628 w 3850317"/>
              <a:gd name="connsiteY7" fmla="*/ 4466023 h 5978116"/>
              <a:gd name="connsiteX8" fmla="*/ 2825329 w 3850317"/>
              <a:gd name="connsiteY8" fmla="*/ 4562983 h 5978116"/>
              <a:gd name="connsiteX9" fmla="*/ 2695127 w 3850317"/>
              <a:gd name="connsiteY9" fmla="*/ 4973329 h 5978116"/>
              <a:gd name="connsiteX10" fmla="*/ 2501208 w 3850317"/>
              <a:gd name="connsiteY10" fmla="*/ 4457366 h 5978116"/>
              <a:gd name="connsiteX11" fmla="*/ 2209291 w 3850317"/>
              <a:gd name="connsiteY11" fmla="*/ 5028388 h 5978116"/>
              <a:gd name="connsiteX12" fmla="*/ 2135532 w 3850317"/>
              <a:gd name="connsiteY12" fmla="*/ 5321344 h 5978116"/>
              <a:gd name="connsiteX13" fmla="*/ 2009139 w 3850317"/>
              <a:gd name="connsiteY13" fmla="*/ 4714655 h 5978116"/>
              <a:gd name="connsiteX14" fmla="*/ 1918759 w 3850317"/>
              <a:gd name="connsiteY14" fmla="*/ 4486454 h 5978116"/>
              <a:gd name="connsiteX15" fmla="*/ 1800676 w 3850317"/>
              <a:gd name="connsiteY15" fmla="*/ 4608346 h 5978116"/>
              <a:gd name="connsiteX16" fmla="*/ 1614721 w 3850317"/>
              <a:gd name="connsiteY16" fmla="*/ 5319612 h 5978116"/>
              <a:gd name="connsiteX17" fmla="*/ 1530921 w 3850317"/>
              <a:gd name="connsiteY17" fmla="*/ 5433540 h 5978116"/>
              <a:gd name="connsiteX18" fmla="*/ 1569705 w 3850317"/>
              <a:gd name="connsiteY18" fmla="*/ 4803650 h 5978116"/>
              <a:gd name="connsiteX19" fmla="*/ 1517416 w 3850317"/>
              <a:gd name="connsiteY19" fmla="*/ 4640204 h 5978116"/>
              <a:gd name="connsiteX20" fmla="*/ 1425997 w 3850317"/>
              <a:gd name="connsiteY20" fmla="*/ 4800187 h 5978116"/>
              <a:gd name="connsiteX21" fmla="*/ 1348083 w 3850317"/>
              <a:gd name="connsiteY21" fmla="*/ 5363245 h 5978116"/>
              <a:gd name="connsiteX22" fmla="*/ 1200566 w 3850317"/>
              <a:gd name="connsiteY22" fmla="*/ 5526691 h 5978116"/>
              <a:gd name="connsiteX23" fmla="*/ 1027770 w 3850317"/>
              <a:gd name="connsiteY23" fmla="*/ 5803718 h 5978116"/>
              <a:gd name="connsiteX24" fmla="*/ 892373 w 3850317"/>
              <a:gd name="connsiteY24" fmla="*/ 5604950 h 5978116"/>
              <a:gd name="connsiteX25" fmla="*/ 681487 w 3850317"/>
              <a:gd name="connsiteY25" fmla="*/ 5914528 h 5978116"/>
              <a:gd name="connsiteX26" fmla="*/ 414155 w 3850317"/>
              <a:gd name="connsiteY26" fmla="*/ 5817569 h 5978116"/>
              <a:gd name="connsiteX27" fmla="*/ 360135 w 3850317"/>
              <a:gd name="connsiteY27" fmla="*/ 5287062 h 5978116"/>
              <a:gd name="connsiteX28" fmla="*/ 281875 w 3850317"/>
              <a:gd name="connsiteY28" fmla="*/ 4677256 h 5978116"/>
              <a:gd name="connsiteX29" fmla="*/ 237897 w 3850317"/>
              <a:gd name="connsiteY29" fmla="*/ 4207696 h 5978116"/>
              <a:gd name="connsiteX30" fmla="*/ 145093 w 3850317"/>
              <a:gd name="connsiteY30" fmla="*/ 3878379 h 5978116"/>
              <a:gd name="connsiteX31" fmla="*/ 72373 w 3850317"/>
              <a:gd name="connsiteY31" fmla="*/ 2447189 h 5978116"/>
              <a:gd name="connsiteX32" fmla="*/ 0 w 3850317"/>
              <a:gd name="connsiteY32" fmla="*/ 0 h 59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850317" h="5978116">
                <a:moveTo>
                  <a:pt x="0" y="0"/>
                </a:moveTo>
                <a:lnTo>
                  <a:pt x="3850317" y="0"/>
                </a:lnTo>
                <a:lnTo>
                  <a:pt x="3840373" y="258313"/>
                </a:lnTo>
                <a:cubicBezTo>
                  <a:pt x="3816350" y="852957"/>
                  <a:pt x="3786959" y="1372106"/>
                  <a:pt x="3755448" y="1537847"/>
                </a:cubicBezTo>
                <a:cubicBezTo>
                  <a:pt x="3300085" y="3936555"/>
                  <a:pt x="3150490" y="3989537"/>
                  <a:pt x="3150490" y="3989537"/>
                </a:cubicBezTo>
                <a:cubicBezTo>
                  <a:pt x="3150490" y="3989537"/>
                  <a:pt x="3124172" y="3732940"/>
                  <a:pt x="3089544" y="3606200"/>
                </a:cubicBezTo>
                <a:cubicBezTo>
                  <a:pt x="3082618" y="3784537"/>
                  <a:pt x="2946529" y="4491302"/>
                  <a:pt x="2922635" y="4519351"/>
                </a:cubicBezTo>
                <a:cubicBezTo>
                  <a:pt x="2916749" y="4502729"/>
                  <a:pt x="2910515" y="4484030"/>
                  <a:pt x="2904628" y="4466023"/>
                </a:cubicBezTo>
                <a:cubicBezTo>
                  <a:pt x="2884890" y="4501344"/>
                  <a:pt x="2859958" y="4534241"/>
                  <a:pt x="2825329" y="4562983"/>
                </a:cubicBezTo>
                <a:cubicBezTo>
                  <a:pt x="2706208" y="4662020"/>
                  <a:pt x="2743260" y="4833430"/>
                  <a:pt x="2695127" y="4973329"/>
                </a:cubicBezTo>
                <a:cubicBezTo>
                  <a:pt x="2446495" y="4877408"/>
                  <a:pt x="2545186" y="4641589"/>
                  <a:pt x="2501208" y="4457366"/>
                </a:cubicBezTo>
                <a:cubicBezTo>
                  <a:pt x="2341225" y="4936277"/>
                  <a:pt x="2267120" y="4837932"/>
                  <a:pt x="2209291" y="5028388"/>
                </a:cubicBezTo>
                <a:cubicBezTo>
                  <a:pt x="2137610" y="5264900"/>
                  <a:pt x="2135532" y="5321344"/>
                  <a:pt x="2135532" y="5321344"/>
                </a:cubicBezTo>
                <a:cubicBezTo>
                  <a:pt x="2004983" y="5137467"/>
                  <a:pt x="2054502" y="4933506"/>
                  <a:pt x="2009139" y="4714655"/>
                </a:cubicBezTo>
                <a:cubicBezTo>
                  <a:pt x="1956503" y="4642281"/>
                  <a:pt x="1932264" y="4565753"/>
                  <a:pt x="1918759" y="4486454"/>
                </a:cubicBezTo>
                <a:cubicBezTo>
                  <a:pt x="1889671" y="4439359"/>
                  <a:pt x="1848463" y="4656479"/>
                  <a:pt x="1800676" y="4608346"/>
                </a:cubicBezTo>
                <a:cubicBezTo>
                  <a:pt x="1760507" y="4832391"/>
                  <a:pt x="1681208" y="5047087"/>
                  <a:pt x="1614721" y="5319612"/>
                </a:cubicBezTo>
                <a:cubicBezTo>
                  <a:pt x="1580786" y="5457780"/>
                  <a:pt x="1530574" y="5446352"/>
                  <a:pt x="1530921" y="5433540"/>
                </a:cubicBezTo>
                <a:cubicBezTo>
                  <a:pt x="1532998" y="5109418"/>
                  <a:pt x="1600177" y="5128464"/>
                  <a:pt x="1569705" y="4803650"/>
                </a:cubicBezTo>
                <a:cubicBezTo>
                  <a:pt x="1566242" y="4746167"/>
                  <a:pt x="1596022" y="4651631"/>
                  <a:pt x="1517416" y="4640204"/>
                </a:cubicBezTo>
                <a:cubicBezTo>
                  <a:pt x="1415608" y="4628430"/>
                  <a:pt x="1436385" y="4747898"/>
                  <a:pt x="1425997" y="4800187"/>
                </a:cubicBezTo>
                <a:cubicBezTo>
                  <a:pt x="1389291" y="5009342"/>
                  <a:pt x="1370938" y="5149241"/>
                  <a:pt x="1348083" y="5363245"/>
                </a:cubicBezTo>
                <a:cubicBezTo>
                  <a:pt x="1336655" y="5453625"/>
                  <a:pt x="1352931" y="5563743"/>
                  <a:pt x="1200566" y="5526691"/>
                </a:cubicBezTo>
                <a:cubicBezTo>
                  <a:pt x="1051664" y="5551623"/>
                  <a:pt x="1099105" y="5719570"/>
                  <a:pt x="1027770" y="5803718"/>
                </a:cubicBezTo>
                <a:cubicBezTo>
                  <a:pt x="945009" y="5758701"/>
                  <a:pt x="1003184" y="5640964"/>
                  <a:pt x="892373" y="5604950"/>
                </a:cubicBezTo>
                <a:cubicBezTo>
                  <a:pt x="925963" y="5772552"/>
                  <a:pt x="680448" y="5747619"/>
                  <a:pt x="681487" y="5914528"/>
                </a:cubicBezTo>
                <a:cubicBezTo>
                  <a:pt x="534662" y="6049233"/>
                  <a:pt x="467137" y="5947425"/>
                  <a:pt x="414155" y="5817569"/>
                </a:cubicBezTo>
                <a:cubicBezTo>
                  <a:pt x="348015" y="5648929"/>
                  <a:pt x="370177" y="5468515"/>
                  <a:pt x="360135" y="5287062"/>
                </a:cubicBezTo>
                <a:cubicBezTo>
                  <a:pt x="338319" y="5059207"/>
                  <a:pt x="278758" y="4907881"/>
                  <a:pt x="281875" y="4677256"/>
                </a:cubicBezTo>
                <a:cubicBezTo>
                  <a:pt x="237204" y="4527316"/>
                  <a:pt x="250017" y="4367332"/>
                  <a:pt x="237897" y="4207696"/>
                </a:cubicBezTo>
                <a:cubicBezTo>
                  <a:pt x="210194" y="3969452"/>
                  <a:pt x="176258" y="4119047"/>
                  <a:pt x="145093" y="3878379"/>
                </a:cubicBezTo>
                <a:cubicBezTo>
                  <a:pt x="114274" y="3641175"/>
                  <a:pt x="72720" y="2448920"/>
                  <a:pt x="72373" y="2447189"/>
                </a:cubicBezTo>
                <a:cubicBezTo>
                  <a:pt x="72720" y="2447189"/>
                  <a:pt x="12120" y="1233809"/>
                  <a:pt x="0" y="0"/>
                </a:cubicBezTo>
                <a:close/>
              </a:path>
            </a:pathLst>
          </a:custGeom>
          <a:solidFill>
            <a:srgbClr val="47B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4E5104-E9B6-E1E3-C959-2BAC5B4BD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8260" y="599366"/>
            <a:ext cx="3872204" cy="2108719"/>
          </a:xfrm>
        </p:spPr>
        <p:txBody>
          <a:bodyPr>
            <a:normAutofit fontScale="90000"/>
          </a:bodyPr>
          <a:lstStyle/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600" b="1" i="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doni MT Black" panose="02070A030806060202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ELLA MASON AND HER ELEVEN CATS by Sylvia Plath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6434F-69D0-5753-2B8B-D5C4F9128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34" y="81468"/>
            <a:ext cx="8108239" cy="6858000"/>
          </a:xfrm>
        </p:spPr>
        <p:txBody>
          <a:bodyPr numCol="2" anchor="ctr">
            <a:normAutofit/>
          </a:bodyPr>
          <a:lstStyle/>
          <a:p>
            <a:pPr marL="0" marR="0" indent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41823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haroni" panose="020F0502020204030204" pitchFamily="2" charset="-79"/>
              </a:rPr>
              <a:t>Old Ella Mason keeps cats, eleven at last count,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her ramshackle house off Somerset Terrace;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People make queries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 seeing our neighbor's cat-haunt,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Saying: ‘Something's addled in a woman who accommodates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That many cats.’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Rum and red-faced as a water-melon, her voice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Long gone to wheeze and seed, Ella Mason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no good reason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Plays hostess to Tabby, Tom and increase,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With cream and chicken-gut feasting the palates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 finical cats.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Village stories go that in olden days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Ella flounced about, minx-thin and haughty,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fashionable beauty,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Slaying the dandies with her emerald eyes;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Now, run to fat, she's a spinster whose door shuts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 all but cats.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1500" b="1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spcAft>
                <a:spcPts val="800"/>
              </a:spcAft>
              <a:buNone/>
            </a:pP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Once we children sneaked over to spy Miss Mason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Napping in her kitchen paved with saucers.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 antimacassars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Table-top, cupboard shelf, cats lounged brazen,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One gruff-timbred purr rolling from furred throats: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Such stentorian cats!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With poke and giggle, ready to skedaddle,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peered agog through the cobwebbed door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Straight into yellow glare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 guardian cats crouched round their idol,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While Ella drowsed whiskered with sleek face, sly wits: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Sphinx-queen of cats.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‘Look! there she goes, Cat-Lady Mason!’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snickered as she shambled down Somerset Terrace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 market for her dearies,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More mammoth and blowsy with every season;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‘Miss Ella's got loony from keeping in cahoots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With eleven cats.’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But now turned kinder with time, we mark Miss Mason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Blinking green-eyed and solitary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 girls who marry—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Demure ones, lithe ones, needing no lesson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That vain jades sulk single down bridal nights,</a:t>
            </a:r>
            <a:b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500" b="1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Accurs’t</a:t>
            </a:r>
            <a:r>
              <a:rPr lang="en-US" sz="15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as wild-cats.</a:t>
            </a:r>
            <a:endParaRPr lang="en-US" sz="15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buNone/>
            </a:pPr>
            <a:r>
              <a:rPr lang="en-US" sz="1500" cap="all" spc="105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5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1200" dirty="0"/>
          </a:p>
        </p:txBody>
      </p:sp>
      <p:pic>
        <p:nvPicPr>
          <p:cNvPr id="1036" name="Picture 12" descr="On Sylvia Plath's Drawings - DesignObserver">
            <a:extLst>
              <a:ext uri="{FF2B5EF4-FFF2-40B4-BE49-F238E27FC236}">
                <a16:creationId xmlns:a16="http://schemas.microsoft.com/office/drawing/2014/main" id="{ACF50C3A-9D9F-AE28-D19B-F9AA63FFD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64" b="98936" l="8582" r="88806">
                        <a14:foregroundMark x1="38832" y1="91086" x2="39552" y2="98936"/>
                        <a14:foregroundMark x1="85772" y1="92599" x2="85821" y2="98936"/>
                        <a14:foregroundMark x1="36966" y1="92798" x2="36940" y2="99468"/>
                        <a14:foregroundMark x1="59701" y1="1064" x2="60003" y2="2682"/>
                        <a14:foregroundMark x1="59798" y1="98550" x2="59701" y2="98936"/>
                        <a14:foregroundMark x1="58209" y1="1217" x2="58209" y2="1064"/>
                        <a14:foregroundMark x1="58209" y1="3318" x2="58209" y2="2166"/>
                        <a14:foregroundMark x1="58209" y1="74992" x2="58209" y2="20028"/>
                        <a14:foregroundMark x1="58209" y1="81582" x2="58209" y2="76840"/>
                        <a14:backgroundMark x1="57090" y1="97659" x2="57090" y2="99468"/>
                        <a14:backgroundMark x1="57090" y1="22288" x2="57090" y2="82465"/>
                        <a14:backgroundMark x1="57090" y1="1064" x2="57090" y2="2030"/>
                        <a14:backgroundMark x1="33209" y1="1064" x2="38433" y2="20213"/>
                        <a14:backgroundMark x1="38433" y1="20213" x2="39179" y2="86702"/>
                        <a14:backgroundMark x1="39179" y1="86702" x2="31716" y2="28191"/>
                        <a14:backgroundMark x1="31716" y1="28191" x2="33955" y2="1064"/>
                        <a14:backgroundMark x1="36194" y1="86170" x2="36567" y2="86170"/>
                        <a14:backgroundMark x1="61567" y1="2128" x2="67537" y2="35638"/>
                        <a14:backgroundMark x1="67537" y1="35638" x2="79851" y2="37234"/>
                        <a14:backgroundMark x1="79851" y1="37234" x2="79104" y2="54255"/>
                        <a14:backgroundMark x1="79104" y1="54255" x2="62687" y2="81383"/>
                        <a14:backgroundMark x1="62687" y1="81383" x2="63060" y2="98404"/>
                        <a14:backgroundMark x1="63060" y1="98404" x2="76866" y2="98936"/>
                        <a14:backgroundMark x1="76866" y1="98936" x2="86567" y2="87766"/>
                        <a14:backgroundMark x1="86567" y1="87766" x2="86940" y2="10638"/>
                        <a14:backgroundMark x1="86940" y1="10638" x2="77985" y2="532"/>
                        <a14:backgroundMark x1="77985" y1="532" x2="61567" y2="532"/>
                        <a14:backgroundMark x1="83955" y1="2128" x2="82090" y2="85638"/>
                        <a14:backgroundMark x1="82090" y1="85638" x2="89552" y2="57979"/>
                        <a14:backgroundMark x1="89552" y1="57979" x2="84328" y2="2128"/>
                        <a14:backgroundMark x1="55970" y1="3723" x2="56343" y2="4255"/>
                        <a14:backgroundMark x1="81343" y1="89894" x2="82463" y2="92553"/>
                        <a14:backgroundMark x1="84701" y1="88830" x2="86940" y2="90426"/>
                        <a14:backgroundMark x1="84701" y1="90426" x2="85821" y2="92553"/>
                        <a14:backgroundMark x1="86567" y1="92553" x2="86567" y2="96277"/>
                        <a14:backgroundMark x1="83955" y1="94149" x2="84328" y2="94149"/>
                        <a14:backgroundMark x1="39552" y1="89362" x2="37687" y2="86170"/>
                        <a14:backgroundMark x1="35448" y1="87766" x2="37313" y2="87234"/>
                        <a14:backgroundMark x1="37687" y1="87234" x2="38433" y2="88298"/>
                        <a14:backgroundMark x1="38433" y1="88298" x2="39552" y2="90426"/>
                        <a14:backgroundMark x1="61940" y1="97340" x2="60821" y2="98936"/>
                        <a14:backgroundMark x1="84701" y1="92553" x2="85448" y2="93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229" y="3380890"/>
            <a:ext cx="4186696" cy="293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83D5CCE-5595-ADFF-7ECF-8045B0AFCBF2}"/>
              </a:ext>
            </a:extLst>
          </p:cNvPr>
          <p:cNvSpPr txBox="1"/>
          <p:nvPr/>
        </p:nvSpPr>
        <p:spPr>
          <a:xfrm>
            <a:off x="7473819" y="5915607"/>
            <a:ext cx="1772817" cy="415498"/>
          </a:xfrm>
          <a:prstGeom prst="rect">
            <a:avLst/>
          </a:prstGeom>
          <a:solidFill>
            <a:srgbClr val="FF99FF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b="1" i="1" dirty="0"/>
              <a:t>Curious French Cat</a:t>
            </a:r>
            <a:r>
              <a:rPr lang="en-US" sz="1050" b="1" dirty="0"/>
              <a:t>, drawing by Sylvia Plath,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34A515-BD17-E82A-80BB-12ABFF370DAD}"/>
              </a:ext>
            </a:extLst>
          </p:cNvPr>
          <p:cNvSpPr txBox="1"/>
          <p:nvPr/>
        </p:nvSpPr>
        <p:spPr>
          <a:xfrm>
            <a:off x="10184362" y="5946704"/>
            <a:ext cx="723124" cy="371122"/>
          </a:xfrm>
          <a:prstGeom prst="rect">
            <a:avLst/>
          </a:prstGeom>
          <a:solidFill>
            <a:srgbClr val="FF99FF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1956</a:t>
            </a:r>
          </a:p>
        </p:txBody>
      </p:sp>
    </p:spTree>
    <p:extLst>
      <p:ext uri="{BB962C8B-B14F-4D97-AF65-F5344CB8AC3E}">
        <p14:creationId xmlns:p14="http://schemas.microsoft.com/office/powerpoint/2010/main" val="2848976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5E88FE4-36DF-FAE9-0724-89F7FACC19F9}"/>
              </a:ext>
            </a:extLst>
          </p:cNvPr>
          <p:cNvSpPr/>
          <p:nvPr/>
        </p:nvSpPr>
        <p:spPr>
          <a:xfrm>
            <a:off x="5984034" y="2915748"/>
            <a:ext cx="4914122" cy="1553615"/>
          </a:xfrm>
          <a:prstGeom prst="roundRect">
            <a:avLst/>
          </a:prstGeom>
          <a:solidFill>
            <a:schemeClr val="accent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E59E79-C609-8F00-D4DF-436A2157F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3017"/>
            <a:ext cx="10515600" cy="1337672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200" i="0" dirty="0">
                <a:solidFill>
                  <a:srgbClr val="FF00FF"/>
                </a:solidFill>
                <a:latin typeface="Bahnschrift SemiBold Condensed" panose="020B0502040204020203" pitchFamily="34" charset="0"/>
              </a:rPr>
              <a:t>What converts reflections or verses to actual poetry?</a:t>
            </a:r>
            <a:br>
              <a:rPr lang="en-US" sz="3200" i="0" dirty="0">
                <a:solidFill>
                  <a:srgbClr val="FF00FF"/>
                </a:solidFill>
                <a:latin typeface="Bahnschrift SemiBold Condensed" panose="020B0502040204020203" pitchFamily="34" charset="0"/>
              </a:rPr>
            </a:br>
            <a:r>
              <a:rPr lang="en-US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aettenschweiler" panose="020B0706040902060204" pitchFamily="34" charset="0"/>
              </a:rPr>
              <a:t>LITERARY DEVICES: FIGURATIVE LANGUAGE AND SOUND DEVICES</a:t>
            </a:r>
            <a:endParaRPr lang="en-US" i="0" dirty="0">
              <a:solidFill>
                <a:schemeClr val="accent1"/>
              </a:solidFill>
              <a:latin typeface="Haettenschweiler" panose="020B070604090206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3310F6-7DF8-5421-7398-8E391E22BE91}"/>
              </a:ext>
            </a:extLst>
          </p:cNvPr>
          <p:cNvSpPr/>
          <p:nvPr/>
        </p:nvSpPr>
        <p:spPr>
          <a:xfrm>
            <a:off x="6096000" y="2915748"/>
            <a:ext cx="4914122" cy="1553615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53287E-AD92-B313-7920-C3590554612B}"/>
              </a:ext>
            </a:extLst>
          </p:cNvPr>
          <p:cNvSpPr/>
          <p:nvPr/>
        </p:nvSpPr>
        <p:spPr>
          <a:xfrm>
            <a:off x="6096000" y="2914982"/>
            <a:ext cx="5082073" cy="1638358"/>
          </a:xfrm>
          <a:prstGeom prst="rect">
            <a:avLst/>
          </a:prstGeom>
          <a:solidFill>
            <a:srgbClr val="009999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C705C-DD00-7EA3-CBD2-A30B0736A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205" y="1899531"/>
            <a:ext cx="10515600" cy="4175928"/>
          </a:xfrm>
          <a:solidFill>
            <a:srgbClr val="00B0F0"/>
          </a:solidFill>
          <a:ln>
            <a:solidFill>
              <a:schemeClr val="tx1"/>
            </a:solidFill>
          </a:ln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US" sz="1200" b="1" dirty="0"/>
              <a:t>.</a:t>
            </a:r>
          </a:p>
          <a:p>
            <a:pPr marL="0" indent="0">
              <a:buNone/>
            </a:pPr>
            <a:r>
              <a:rPr lang="en-US" sz="2400" b="1" dirty="0">
                <a:latin typeface="Open Sans Condensed Light" pitchFamily="2" charset="0"/>
                <a:ea typeface="Open Sans Condensed Light" pitchFamily="2" charset="0"/>
                <a:cs typeface="Open Sans Condensed Light" pitchFamily="2" charset="0"/>
              </a:rPr>
              <a:t>“Ella Mason” is rich with sound devices and figurative language that Plath uses to develop her theme:</a:t>
            </a:r>
          </a:p>
          <a:p>
            <a:pPr marL="0" indent="0">
              <a:buNone/>
            </a:pPr>
            <a:r>
              <a:rPr lang="en-US" sz="2400" b="1" dirty="0">
                <a:latin typeface="Open Sans Condensed Light" pitchFamily="2" charset="0"/>
                <a:ea typeface="Open Sans Condensed Light" pitchFamily="2" charset="0"/>
                <a:cs typeface="Open Sans Condensed Light" pitchFamily="2" charset="0"/>
              </a:rPr>
              <a:t>1. Who is the speaker?</a:t>
            </a:r>
          </a:p>
          <a:p>
            <a:pPr marL="0" indent="0">
              <a:buNone/>
            </a:pPr>
            <a:r>
              <a:rPr lang="en-US" sz="2400" b="1" dirty="0">
                <a:latin typeface="Open Sans Condensed Light" pitchFamily="2" charset="0"/>
                <a:ea typeface="Open Sans Condensed Light" pitchFamily="2" charset="0"/>
                <a:cs typeface="Open Sans Condensed Light" pitchFamily="2" charset="0"/>
              </a:rPr>
              <a:t>2. What happens in this poem? It’s a narrative, so be sure you know the story, then return to the language to analyze how it contributes to telling the story. </a:t>
            </a:r>
          </a:p>
          <a:p>
            <a:pPr marL="0" indent="0">
              <a:buNone/>
            </a:pPr>
            <a:r>
              <a:rPr lang="en-US" sz="2400" b="1" dirty="0">
                <a:latin typeface="Open Sans Condensed Light" pitchFamily="2" charset="0"/>
                <a:ea typeface="Open Sans Condensed Light" pitchFamily="2" charset="0"/>
                <a:cs typeface="Open Sans Condensed Light" pitchFamily="2" charset="0"/>
              </a:rPr>
              <a:t>3. Find the following devices Plath has used abundantly and discuss the effect they have:</a:t>
            </a:r>
          </a:p>
          <a:p>
            <a:pPr marL="0" indent="0">
              <a:buNone/>
            </a:pPr>
            <a:endParaRPr lang="en-US" sz="2400" b="1" dirty="0">
              <a:latin typeface="Open Sans Condensed Light" pitchFamily="2" charset="0"/>
              <a:ea typeface="Open Sans Condensed Light" pitchFamily="2" charset="0"/>
              <a:cs typeface="Open Sans Condensed Light" pitchFamily="2" charset="0"/>
            </a:endParaRPr>
          </a:p>
          <a:p>
            <a:pPr marL="0" indent="0">
              <a:buNone/>
            </a:pPr>
            <a:endParaRPr lang="en-US" sz="2400" b="1" dirty="0">
              <a:latin typeface="Open Sans Condensed Light" pitchFamily="2" charset="0"/>
              <a:ea typeface="Open Sans Condensed Light" pitchFamily="2" charset="0"/>
              <a:cs typeface="Open Sans Condensed Light" pitchFamily="2" charset="0"/>
            </a:endParaRPr>
          </a:p>
          <a:p>
            <a:pPr marL="0" indent="0">
              <a:buNone/>
            </a:pPr>
            <a:endParaRPr lang="en-US" sz="2400" b="1" dirty="0">
              <a:latin typeface="Open Sans Condensed Light" pitchFamily="2" charset="0"/>
              <a:ea typeface="Open Sans Condensed Light" pitchFamily="2" charset="0"/>
              <a:cs typeface="Open Sans Condensed Light" pitchFamily="2" charset="0"/>
            </a:endParaRPr>
          </a:p>
          <a:p>
            <a:pPr marL="0" indent="0">
              <a:buNone/>
            </a:pPr>
            <a:endParaRPr lang="en-US" sz="2400" b="1" dirty="0">
              <a:latin typeface="Open Sans Condensed Light" pitchFamily="2" charset="0"/>
              <a:ea typeface="Open Sans Condensed Light" pitchFamily="2" charset="0"/>
              <a:cs typeface="Open Sans Condensed Light" pitchFamily="2" charset="0"/>
            </a:endParaRPr>
          </a:p>
          <a:p>
            <a:pPr marL="0" indent="0">
              <a:buNone/>
            </a:pPr>
            <a:r>
              <a:rPr lang="en-US" sz="2400" b="1" dirty="0">
                <a:latin typeface="Open Sans Condensed Light" pitchFamily="2" charset="0"/>
                <a:ea typeface="Open Sans Condensed Light" pitchFamily="2" charset="0"/>
                <a:cs typeface="Open Sans Condensed Light" pitchFamily="2" charset="0"/>
              </a:rPr>
              <a:t>4. What thematic idea does Plath develop in “Ella Mason and Her Eleven Cats”?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866732-1BD0-B271-618C-C4448821CB76}"/>
              </a:ext>
            </a:extLst>
          </p:cNvPr>
          <p:cNvSpPr/>
          <p:nvPr/>
        </p:nvSpPr>
        <p:spPr>
          <a:xfrm>
            <a:off x="6234793" y="2957434"/>
            <a:ext cx="4943280" cy="1608410"/>
          </a:xfrm>
          <a:prstGeom prst="rect">
            <a:avLst/>
          </a:prstGeom>
          <a:solidFill>
            <a:srgbClr val="549E39"/>
          </a:solidFill>
          <a:ln w="12700" cap="flat" cmpd="sng" algn="ctr">
            <a:solidFill>
              <a:srgbClr val="549E39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Alliteration, assonance, consonance, imagery, sibilance, parallelism (various forms), kenning, homoeoteleuton, allusion, dialogue, characterization, high diction, voice, conceit  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DA9256-3675-7BF0-5544-EB1D93CB98E9}"/>
              </a:ext>
            </a:extLst>
          </p:cNvPr>
          <p:cNvSpPr/>
          <p:nvPr/>
        </p:nvSpPr>
        <p:spPr>
          <a:xfrm>
            <a:off x="726234" y="1714500"/>
            <a:ext cx="5257800" cy="441664"/>
          </a:xfrm>
          <a:prstGeom prst="rect">
            <a:avLst/>
          </a:prstGeo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https://literarydevices.net/</a:t>
            </a:r>
          </a:p>
        </p:txBody>
      </p:sp>
    </p:spTree>
    <p:extLst>
      <p:ext uri="{BB962C8B-B14F-4D97-AF65-F5344CB8AC3E}">
        <p14:creationId xmlns:p14="http://schemas.microsoft.com/office/powerpoint/2010/main" val="2295201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A8E2B3D-9013-49DD-AD19-465E6B84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420F6C3-AAF3-4091-9B71-5FB534BD4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169896" y="0"/>
            <a:ext cx="6022105" cy="6858000"/>
          </a:xfrm>
          <a:custGeom>
            <a:avLst/>
            <a:gdLst>
              <a:gd name="connsiteX0" fmla="*/ 606846 w 6022105"/>
              <a:gd name="connsiteY0" fmla="*/ 0 h 6858000"/>
              <a:gd name="connsiteX1" fmla="*/ 6022105 w 6022105"/>
              <a:gd name="connsiteY1" fmla="*/ 0 h 6858000"/>
              <a:gd name="connsiteX2" fmla="*/ 6022105 w 6022105"/>
              <a:gd name="connsiteY2" fmla="*/ 6858000 h 6858000"/>
              <a:gd name="connsiteX3" fmla="*/ 0 w 6022105"/>
              <a:gd name="connsiteY3" fmla="*/ 6858000 h 6858000"/>
              <a:gd name="connsiteX4" fmla="*/ 374372 w 6022105"/>
              <a:gd name="connsiteY4" fmla="*/ 6658805 h 6858000"/>
              <a:gd name="connsiteX5" fmla="*/ 537405 w 6022105"/>
              <a:gd name="connsiteY5" fmla="*/ 6431153 h 6858000"/>
              <a:gd name="connsiteX6" fmla="*/ 594769 w 6022105"/>
              <a:gd name="connsiteY6" fmla="*/ 6367127 h 6858000"/>
              <a:gd name="connsiteX7" fmla="*/ 736668 w 6022105"/>
              <a:gd name="connsiteY7" fmla="*/ 6281757 h 6858000"/>
              <a:gd name="connsiteX8" fmla="*/ 984239 w 6022105"/>
              <a:gd name="connsiteY8" fmla="*/ 6100347 h 6858000"/>
              <a:gd name="connsiteX9" fmla="*/ 893664 w 6022105"/>
              <a:gd name="connsiteY9" fmla="*/ 6057663 h 6858000"/>
              <a:gd name="connsiteX10" fmla="*/ 631000 w 6022105"/>
              <a:gd name="connsiteY10" fmla="*/ 6167932 h 6858000"/>
              <a:gd name="connsiteX11" fmla="*/ 440793 w 6022105"/>
              <a:gd name="connsiteY11" fmla="*/ 6196388 h 6858000"/>
              <a:gd name="connsiteX12" fmla="*/ 709496 w 6022105"/>
              <a:gd name="connsiteY12" fmla="*/ 6004307 h 6858000"/>
              <a:gd name="connsiteX13" fmla="*/ 969143 w 6022105"/>
              <a:gd name="connsiteY13" fmla="*/ 5755314 h 6858000"/>
              <a:gd name="connsiteX14" fmla="*/ 769879 w 6022105"/>
              <a:gd name="connsiteY14" fmla="*/ 5801555 h 6858000"/>
              <a:gd name="connsiteX15" fmla="*/ 760822 w 6022105"/>
              <a:gd name="connsiteY15" fmla="*/ 5769542 h 6858000"/>
              <a:gd name="connsiteX16" fmla="*/ 935933 w 6022105"/>
              <a:gd name="connsiteY16" fmla="*/ 5474306 h 6858000"/>
              <a:gd name="connsiteX17" fmla="*/ 1020468 w 6022105"/>
              <a:gd name="connsiteY17" fmla="*/ 5353367 h 6858000"/>
              <a:gd name="connsiteX18" fmla="*/ 1406918 w 6022105"/>
              <a:gd name="connsiteY18" fmla="*/ 4994104 h 6858000"/>
              <a:gd name="connsiteX19" fmla="*/ 1038583 w 6022105"/>
              <a:gd name="connsiteY19" fmla="*/ 5154171 h 6858000"/>
              <a:gd name="connsiteX20" fmla="*/ 1418994 w 6022105"/>
              <a:gd name="connsiteY20" fmla="*/ 4805580 h 6858000"/>
              <a:gd name="connsiteX21" fmla="*/ 1603162 w 6022105"/>
              <a:gd name="connsiteY21" fmla="*/ 4677526 h 6858000"/>
              <a:gd name="connsiteX22" fmla="*/ 1648449 w 6022105"/>
              <a:gd name="connsiteY22" fmla="*/ 4602828 h 6858000"/>
              <a:gd name="connsiteX23" fmla="*/ 1566931 w 6022105"/>
              <a:gd name="connsiteY23" fmla="*/ 4585042 h 6858000"/>
              <a:gd name="connsiteX24" fmla="*/ 1316344 w 6022105"/>
              <a:gd name="connsiteY24" fmla="*/ 4613499 h 6858000"/>
              <a:gd name="connsiteX25" fmla="*/ 1627315 w 6022105"/>
              <a:gd name="connsiteY25" fmla="*/ 4378734 h 6858000"/>
              <a:gd name="connsiteX26" fmla="*/ 1394842 w 6022105"/>
              <a:gd name="connsiteY26" fmla="*/ 4414305 h 6858000"/>
              <a:gd name="connsiteX27" fmla="*/ 1328419 w 6022105"/>
              <a:gd name="connsiteY27" fmla="*/ 4321821 h 6858000"/>
              <a:gd name="connsiteX28" fmla="*/ 1219731 w 6022105"/>
              <a:gd name="connsiteY28" fmla="*/ 4172424 h 6858000"/>
              <a:gd name="connsiteX29" fmla="*/ 1144253 w 6022105"/>
              <a:gd name="connsiteY29" fmla="*/ 4090612 h 6858000"/>
              <a:gd name="connsiteX30" fmla="*/ 1114061 w 6022105"/>
              <a:gd name="connsiteY30" fmla="*/ 3827390 h 6858000"/>
              <a:gd name="connsiteX31" fmla="*/ 1177463 w 6022105"/>
              <a:gd name="connsiteY31" fmla="*/ 3539269 h 6858000"/>
              <a:gd name="connsiteX32" fmla="*/ 1352573 w 6022105"/>
              <a:gd name="connsiteY32" fmla="*/ 3393429 h 6858000"/>
              <a:gd name="connsiteX33" fmla="*/ 1301248 w 6022105"/>
              <a:gd name="connsiteY33" fmla="*/ 3229805 h 6858000"/>
              <a:gd name="connsiteX34" fmla="*/ 929894 w 6022105"/>
              <a:gd name="connsiteY34" fmla="*/ 3329402 h 6858000"/>
              <a:gd name="connsiteX35" fmla="*/ 1482396 w 6022105"/>
              <a:gd name="connsiteY35" fmla="*/ 2941684 h 6858000"/>
              <a:gd name="connsiteX36" fmla="*/ 1388803 w 6022105"/>
              <a:gd name="connsiteY36" fmla="*/ 2923898 h 6858000"/>
              <a:gd name="connsiteX37" fmla="*/ 1053678 w 6022105"/>
              <a:gd name="connsiteY37" fmla="*/ 2703362 h 6858000"/>
              <a:gd name="connsiteX38" fmla="*/ 1035564 w 6022105"/>
              <a:gd name="connsiteY38" fmla="*/ 2692689 h 6858000"/>
              <a:gd name="connsiteX39" fmla="*/ 978200 w 6022105"/>
              <a:gd name="connsiteY39" fmla="*/ 2553965 h 6858000"/>
              <a:gd name="connsiteX40" fmla="*/ 797052 w 6022105"/>
              <a:gd name="connsiteY40" fmla="*/ 2532623 h 6858000"/>
              <a:gd name="connsiteX41" fmla="*/ 646095 w 6022105"/>
              <a:gd name="connsiteY41" fmla="*/ 2564636 h 6858000"/>
              <a:gd name="connsiteX42" fmla="*/ 483061 w 6022105"/>
              <a:gd name="connsiteY42" fmla="*/ 2525509 h 6858000"/>
              <a:gd name="connsiteX43" fmla="*/ 338143 w 6022105"/>
              <a:gd name="connsiteY43" fmla="*/ 2543294 h 6858000"/>
              <a:gd name="connsiteX44" fmla="*/ 214358 w 6022105"/>
              <a:gd name="connsiteY44" fmla="*/ 2518395 h 6858000"/>
              <a:gd name="connsiteX45" fmla="*/ 335123 w 6022105"/>
              <a:gd name="connsiteY45" fmla="*/ 2401012 h 6858000"/>
              <a:gd name="connsiteX46" fmla="*/ 504195 w 6022105"/>
              <a:gd name="connsiteY46" fmla="*/ 2401012 h 6858000"/>
              <a:gd name="connsiteX47" fmla="*/ 624961 w 6022105"/>
              <a:gd name="connsiteY47" fmla="*/ 2326314 h 6858000"/>
              <a:gd name="connsiteX48" fmla="*/ 739688 w 6022105"/>
              <a:gd name="connsiteY48" fmla="*/ 2191146 h 6858000"/>
              <a:gd name="connsiteX49" fmla="*/ 1144253 w 6022105"/>
              <a:gd name="connsiteY49" fmla="*/ 1974165 h 6858000"/>
              <a:gd name="connsiteX50" fmla="*/ 1216712 w 6022105"/>
              <a:gd name="connsiteY50" fmla="*/ 1892353 h 6858000"/>
              <a:gd name="connsiteX51" fmla="*/ 63401 w 6022105"/>
              <a:gd name="connsiteY51" fmla="*/ 2208931 h 6858000"/>
              <a:gd name="connsiteX52" fmla="*/ 419660 w 6022105"/>
              <a:gd name="connsiteY52" fmla="*/ 2077320 h 6858000"/>
              <a:gd name="connsiteX53" fmla="*/ 178128 w 6022105"/>
              <a:gd name="connsiteY53" fmla="*/ 2102219 h 6858000"/>
              <a:gd name="connsiteX54" fmla="*/ 45286 w 6022105"/>
              <a:gd name="connsiteY54" fmla="*/ 2013292 h 6858000"/>
              <a:gd name="connsiteX55" fmla="*/ 45286 w 6022105"/>
              <a:gd name="connsiteY55" fmla="*/ 1984836 h 6858000"/>
              <a:gd name="connsiteX56" fmla="*/ 144917 w 6022105"/>
              <a:gd name="connsiteY56" fmla="*/ 1903025 h 6858000"/>
              <a:gd name="connsiteX57" fmla="*/ 202281 w 6022105"/>
              <a:gd name="connsiteY57" fmla="*/ 1849668 h 6858000"/>
              <a:gd name="connsiteX58" fmla="*/ 359276 w 6022105"/>
              <a:gd name="connsiteY58" fmla="*/ 1657587 h 6858000"/>
              <a:gd name="connsiteX59" fmla="*/ 247569 w 6022105"/>
              <a:gd name="connsiteY59" fmla="*/ 1636245 h 6858000"/>
              <a:gd name="connsiteX60" fmla="*/ 205301 w 6022105"/>
              <a:gd name="connsiteY60" fmla="*/ 1597117 h 6858000"/>
              <a:gd name="connsiteX61" fmla="*/ 235492 w 6022105"/>
              <a:gd name="connsiteY61" fmla="*/ 1540204 h 6858000"/>
              <a:gd name="connsiteX62" fmla="*/ 582694 w 6022105"/>
              <a:gd name="connsiteY62" fmla="*/ 1365909 h 6858000"/>
              <a:gd name="connsiteX63" fmla="*/ 609865 w 6022105"/>
              <a:gd name="connsiteY63" fmla="*/ 1230741 h 6858000"/>
              <a:gd name="connsiteX64" fmla="*/ 543445 w 6022105"/>
              <a:gd name="connsiteY64" fmla="*/ 1209399 h 6858000"/>
              <a:gd name="connsiteX65" fmla="*/ 467966 w 6022105"/>
              <a:gd name="connsiteY65" fmla="*/ 1220069 h 6858000"/>
              <a:gd name="connsiteX66" fmla="*/ 528348 w 6022105"/>
              <a:gd name="connsiteY66" fmla="*/ 1113358 h 6858000"/>
              <a:gd name="connsiteX67" fmla="*/ 772899 w 6022105"/>
              <a:gd name="connsiteY67" fmla="*/ 1006647 h 6858000"/>
              <a:gd name="connsiteX68" fmla="*/ 818186 w 6022105"/>
              <a:gd name="connsiteY68" fmla="*/ 949734 h 6858000"/>
              <a:gd name="connsiteX69" fmla="*/ 757803 w 6022105"/>
              <a:gd name="connsiteY69" fmla="*/ 921277 h 6858000"/>
              <a:gd name="connsiteX70" fmla="*/ 712516 w 6022105"/>
              <a:gd name="connsiteY70" fmla="*/ 910606 h 6858000"/>
              <a:gd name="connsiteX71" fmla="*/ 1648449 w 6022105"/>
              <a:gd name="connsiteY71" fmla="*/ 465975 h 6858000"/>
              <a:gd name="connsiteX72" fmla="*/ 1437109 w 6022105"/>
              <a:gd name="connsiteY72" fmla="*/ 462417 h 6858000"/>
              <a:gd name="connsiteX73" fmla="*/ 1228788 w 6022105"/>
              <a:gd name="connsiteY73" fmla="*/ 533558 h 6858000"/>
              <a:gd name="connsiteX74" fmla="*/ 1008391 w 6022105"/>
              <a:gd name="connsiteY74" fmla="*/ 522887 h 6858000"/>
              <a:gd name="connsiteX75" fmla="*/ 800071 w 6022105"/>
              <a:gd name="connsiteY75" fmla="*/ 558458 h 6858000"/>
              <a:gd name="connsiteX76" fmla="*/ 618923 w 6022105"/>
              <a:gd name="connsiteY76" fmla="*/ 558458 h 6858000"/>
              <a:gd name="connsiteX77" fmla="*/ 787995 w 6022105"/>
              <a:gd name="connsiteY77" fmla="*/ 505101 h 6858000"/>
              <a:gd name="connsiteX78" fmla="*/ 851396 w 6022105"/>
              <a:gd name="connsiteY78" fmla="*/ 416176 h 6858000"/>
              <a:gd name="connsiteX79" fmla="*/ 830263 w 6022105"/>
              <a:gd name="connsiteY79" fmla="*/ 334364 h 6858000"/>
              <a:gd name="connsiteX80" fmla="*/ 760822 w 6022105"/>
              <a:gd name="connsiteY80" fmla="*/ 359262 h 6858000"/>
              <a:gd name="connsiteX81" fmla="*/ 679305 w 6022105"/>
              <a:gd name="connsiteY81" fmla="*/ 451747 h 6858000"/>
              <a:gd name="connsiteX82" fmla="*/ 661190 w 6022105"/>
              <a:gd name="connsiteY82" fmla="*/ 394834 h 6858000"/>
              <a:gd name="connsiteX83" fmla="*/ 612884 w 6022105"/>
              <a:gd name="connsiteY83" fmla="*/ 352148 h 6858000"/>
              <a:gd name="connsiteX84" fmla="*/ 335123 w 6022105"/>
              <a:gd name="connsiteY84" fmla="*/ 373491 h 6858000"/>
              <a:gd name="connsiteX85" fmla="*/ 519291 w 6022105"/>
              <a:gd name="connsiteY85" fmla="*/ 192082 h 6858000"/>
              <a:gd name="connsiteX86" fmla="*/ 637037 w 6022105"/>
              <a:gd name="connsiteY86" fmla="*/ 163625 h 6858000"/>
              <a:gd name="connsiteX87" fmla="*/ 664209 w 6022105"/>
              <a:gd name="connsiteY87" fmla="*/ 88927 h 6858000"/>
              <a:gd name="connsiteX88" fmla="*/ 609865 w 6022105"/>
              <a:gd name="connsiteY88" fmla="*/ 71141 h 6858000"/>
              <a:gd name="connsiteX89" fmla="*/ 338143 w 6022105"/>
              <a:gd name="connsiteY89" fmla="*/ 135168 h 6858000"/>
              <a:gd name="connsiteX90" fmla="*/ 292855 w 6022105"/>
              <a:gd name="connsiteY90" fmla="*/ 110269 h 6858000"/>
              <a:gd name="connsiteX91" fmla="*/ 606846 w 6022105"/>
              <a:gd name="connsiteY9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22105" h="6858000">
                <a:moveTo>
                  <a:pt x="606846" y="0"/>
                </a:moveTo>
                <a:lnTo>
                  <a:pt x="6022105" y="0"/>
                </a:lnTo>
                <a:lnTo>
                  <a:pt x="6022105" y="6858000"/>
                </a:lnTo>
                <a:lnTo>
                  <a:pt x="0" y="6858000"/>
                </a:lnTo>
                <a:cubicBezTo>
                  <a:pt x="123784" y="6786859"/>
                  <a:pt x="241530" y="6701489"/>
                  <a:pt x="374372" y="6658805"/>
                </a:cubicBezTo>
                <a:cubicBezTo>
                  <a:pt x="464946" y="6630349"/>
                  <a:pt x="552502" y="6580550"/>
                  <a:pt x="537405" y="6431153"/>
                </a:cubicBezTo>
                <a:cubicBezTo>
                  <a:pt x="534387" y="6388469"/>
                  <a:pt x="558540" y="6356456"/>
                  <a:pt x="594769" y="6367127"/>
                </a:cubicBezTo>
                <a:cubicBezTo>
                  <a:pt x="664209" y="6388469"/>
                  <a:pt x="697421" y="6327999"/>
                  <a:pt x="736668" y="6281757"/>
                </a:cubicBezTo>
                <a:cubicBezTo>
                  <a:pt x="806109" y="6199945"/>
                  <a:pt x="872530" y="6114575"/>
                  <a:pt x="984239" y="6100347"/>
                </a:cubicBezTo>
                <a:cubicBezTo>
                  <a:pt x="963105" y="6036320"/>
                  <a:pt x="926876" y="6043434"/>
                  <a:pt x="893664" y="6057663"/>
                </a:cubicBezTo>
                <a:cubicBezTo>
                  <a:pt x="806109" y="6093234"/>
                  <a:pt x="718554" y="6132361"/>
                  <a:pt x="631000" y="6167932"/>
                </a:cubicBezTo>
                <a:cubicBezTo>
                  <a:pt x="573636" y="6189274"/>
                  <a:pt x="516273" y="6221287"/>
                  <a:pt x="440793" y="6196388"/>
                </a:cubicBezTo>
                <a:cubicBezTo>
                  <a:pt x="507214" y="6068335"/>
                  <a:pt x="618923" y="6043434"/>
                  <a:pt x="709496" y="6004307"/>
                </a:cubicBezTo>
                <a:cubicBezTo>
                  <a:pt x="821206" y="5954508"/>
                  <a:pt x="887626" y="5862025"/>
                  <a:pt x="969143" y="5755314"/>
                </a:cubicBezTo>
                <a:cubicBezTo>
                  <a:pt x="887626" y="5726858"/>
                  <a:pt x="836301" y="5805112"/>
                  <a:pt x="769879" y="5801555"/>
                </a:cubicBezTo>
                <a:cubicBezTo>
                  <a:pt x="766860" y="5790884"/>
                  <a:pt x="760822" y="5769542"/>
                  <a:pt x="760822" y="5769542"/>
                </a:cubicBezTo>
                <a:cubicBezTo>
                  <a:pt x="869512" y="5712629"/>
                  <a:pt x="917816" y="5605917"/>
                  <a:pt x="935933" y="5474306"/>
                </a:cubicBezTo>
                <a:cubicBezTo>
                  <a:pt x="941970" y="5406721"/>
                  <a:pt x="981219" y="5385379"/>
                  <a:pt x="1020468" y="5353367"/>
                </a:cubicBezTo>
                <a:cubicBezTo>
                  <a:pt x="1153310" y="5243097"/>
                  <a:pt x="1295209" y="5143500"/>
                  <a:pt x="1406918" y="4994104"/>
                </a:cubicBezTo>
                <a:cubicBezTo>
                  <a:pt x="1277095" y="5011889"/>
                  <a:pt x="1174445" y="5111487"/>
                  <a:pt x="1038583" y="5154171"/>
                </a:cubicBezTo>
                <a:cubicBezTo>
                  <a:pt x="1147271" y="4990547"/>
                  <a:pt x="1289172" y="4905177"/>
                  <a:pt x="1418994" y="4805580"/>
                </a:cubicBezTo>
                <a:cubicBezTo>
                  <a:pt x="1479378" y="4759339"/>
                  <a:pt x="1533721" y="4702425"/>
                  <a:pt x="1603162" y="4677526"/>
                </a:cubicBezTo>
                <a:cubicBezTo>
                  <a:pt x="1627315" y="4670412"/>
                  <a:pt x="1669584" y="4652628"/>
                  <a:pt x="1648449" y="4602828"/>
                </a:cubicBezTo>
                <a:cubicBezTo>
                  <a:pt x="1630334" y="4560144"/>
                  <a:pt x="1597123" y="4574373"/>
                  <a:pt x="1566931" y="4585042"/>
                </a:cubicBezTo>
                <a:cubicBezTo>
                  <a:pt x="1494473" y="4613499"/>
                  <a:pt x="1415975" y="4613499"/>
                  <a:pt x="1316344" y="4613499"/>
                </a:cubicBezTo>
                <a:cubicBezTo>
                  <a:pt x="1400879" y="4478331"/>
                  <a:pt x="1554856" y="4521016"/>
                  <a:pt x="1627315" y="4378734"/>
                </a:cubicBezTo>
                <a:cubicBezTo>
                  <a:pt x="1536741" y="4353835"/>
                  <a:pt x="1467300" y="4403633"/>
                  <a:pt x="1394842" y="4414305"/>
                </a:cubicBezTo>
                <a:cubicBezTo>
                  <a:pt x="1328419" y="4424975"/>
                  <a:pt x="1313325" y="4400076"/>
                  <a:pt x="1328419" y="4321821"/>
                </a:cubicBezTo>
                <a:cubicBezTo>
                  <a:pt x="1352573" y="4200882"/>
                  <a:pt x="1316344" y="4140411"/>
                  <a:pt x="1219731" y="4172424"/>
                </a:cubicBezTo>
                <a:cubicBezTo>
                  <a:pt x="1129157" y="4204438"/>
                  <a:pt x="1120099" y="4158196"/>
                  <a:pt x="1144253" y="4090612"/>
                </a:cubicBezTo>
                <a:cubicBezTo>
                  <a:pt x="1180482" y="3991015"/>
                  <a:pt x="1141234" y="3912759"/>
                  <a:pt x="1114061" y="3827390"/>
                </a:cubicBezTo>
                <a:cubicBezTo>
                  <a:pt x="1071793" y="3699337"/>
                  <a:pt x="1089907" y="3635309"/>
                  <a:pt x="1177463" y="3539269"/>
                </a:cubicBezTo>
                <a:cubicBezTo>
                  <a:pt x="1228788" y="3485914"/>
                  <a:pt x="1280115" y="3439672"/>
                  <a:pt x="1352573" y="3393429"/>
                </a:cubicBezTo>
                <a:cubicBezTo>
                  <a:pt x="1186520" y="3368530"/>
                  <a:pt x="1358611" y="3283162"/>
                  <a:pt x="1301248" y="3229805"/>
                </a:cubicBezTo>
                <a:cubicBezTo>
                  <a:pt x="1183502" y="3208463"/>
                  <a:pt x="1089907" y="3379202"/>
                  <a:pt x="929894" y="3329402"/>
                </a:cubicBezTo>
                <a:cubicBezTo>
                  <a:pt x="1123118" y="3183563"/>
                  <a:pt x="1340497" y="3137322"/>
                  <a:pt x="1482396" y="2941684"/>
                </a:cubicBezTo>
                <a:cubicBezTo>
                  <a:pt x="1449186" y="2899000"/>
                  <a:pt x="1415975" y="2941684"/>
                  <a:pt x="1388803" y="2923898"/>
                </a:cubicBezTo>
                <a:cubicBezTo>
                  <a:pt x="1388803" y="2913227"/>
                  <a:pt x="1071793" y="2980812"/>
                  <a:pt x="1053678" y="2703362"/>
                </a:cubicBezTo>
                <a:cubicBezTo>
                  <a:pt x="1047640" y="2703362"/>
                  <a:pt x="1041601" y="2703362"/>
                  <a:pt x="1035564" y="2692689"/>
                </a:cubicBezTo>
                <a:cubicBezTo>
                  <a:pt x="1002354" y="2653563"/>
                  <a:pt x="1032544" y="2561080"/>
                  <a:pt x="978200" y="2553965"/>
                </a:cubicBezTo>
                <a:cubicBezTo>
                  <a:pt x="917816" y="2546851"/>
                  <a:pt x="860453" y="2514837"/>
                  <a:pt x="797052" y="2532623"/>
                </a:cubicBezTo>
                <a:cubicBezTo>
                  <a:pt x="748745" y="2546851"/>
                  <a:pt x="697421" y="2564636"/>
                  <a:pt x="646095" y="2564636"/>
                </a:cubicBezTo>
                <a:cubicBezTo>
                  <a:pt x="591751" y="2564636"/>
                  <a:pt x="516273" y="2685576"/>
                  <a:pt x="483061" y="2525509"/>
                </a:cubicBezTo>
                <a:cubicBezTo>
                  <a:pt x="483061" y="2518395"/>
                  <a:pt x="389468" y="2536181"/>
                  <a:pt x="338143" y="2543294"/>
                </a:cubicBezTo>
                <a:cubicBezTo>
                  <a:pt x="295875" y="2550408"/>
                  <a:pt x="244549" y="2582422"/>
                  <a:pt x="214358" y="2518395"/>
                </a:cubicBezTo>
                <a:cubicBezTo>
                  <a:pt x="199263" y="2479267"/>
                  <a:pt x="271722" y="2408126"/>
                  <a:pt x="335123" y="2401012"/>
                </a:cubicBezTo>
                <a:cubicBezTo>
                  <a:pt x="392486" y="2393898"/>
                  <a:pt x="449850" y="2386784"/>
                  <a:pt x="504195" y="2401012"/>
                </a:cubicBezTo>
                <a:cubicBezTo>
                  <a:pt x="570616" y="2418796"/>
                  <a:pt x="606846" y="2390340"/>
                  <a:pt x="624961" y="2326314"/>
                </a:cubicBezTo>
                <a:cubicBezTo>
                  <a:pt x="646095" y="2258731"/>
                  <a:pt x="685344" y="2223159"/>
                  <a:pt x="739688" y="2191146"/>
                </a:cubicBezTo>
                <a:cubicBezTo>
                  <a:pt x="872530" y="2112891"/>
                  <a:pt x="999334" y="2020407"/>
                  <a:pt x="1144253" y="1974165"/>
                </a:cubicBezTo>
                <a:cubicBezTo>
                  <a:pt x="1171425" y="1967051"/>
                  <a:pt x="1204635" y="1952823"/>
                  <a:pt x="1216712" y="1892353"/>
                </a:cubicBezTo>
                <a:cubicBezTo>
                  <a:pt x="824224" y="1984836"/>
                  <a:pt x="467966" y="2223159"/>
                  <a:pt x="63401" y="2208931"/>
                </a:cubicBezTo>
                <a:cubicBezTo>
                  <a:pt x="172091" y="2134233"/>
                  <a:pt x="301913" y="2130676"/>
                  <a:pt x="419660" y="2077320"/>
                </a:cubicBezTo>
                <a:cubicBezTo>
                  <a:pt x="335123" y="2038192"/>
                  <a:pt x="256626" y="2080877"/>
                  <a:pt x="178128" y="2102219"/>
                </a:cubicBezTo>
                <a:cubicBezTo>
                  <a:pt x="111707" y="2120004"/>
                  <a:pt x="51324" y="2123562"/>
                  <a:pt x="45286" y="2013292"/>
                </a:cubicBezTo>
                <a:cubicBezTo>
                  <a:pt x="45286" y="2002622"/>
                  <a:pt x="45286" y="1995507"/>
                  <a:pt x="45286" y="1984836"/>
                </a:cubicBezTo>
                <a:cubicBezTo>
                  <a:pt x="69439" y="1938595"/>
                  <a:pt x="102650" y="1917252"/>
                  <a:pt x="144917" y="1903025"/>
                </a:cubicBezTo>
                <a:cubicBezTo>
                  <a:pt x="169071" y="1895910"/>
                  <a:pt x="202281" y="1881683"/>
                  <a:pt x="202281" y="1849668"/>
                </a:cubicBezTo>
                <a:cubicBezTo>
                  <a:pt x="199263" y="1728729"/>
                  <a:pt x="280779" y="1693158"/>
                  <a:pt x="359276" y="1657587"/>
                </a:cubicBezTo>
                <a:cubicBezTo>
                  <a:pt x="317008" y="1597117"/>
                  <a:pt x="280779" y="1639802"/>
                  <a:pt x="247569" y="1636245"/>
                </a:cubicBezTo>
                <a:cubicBezTo>
                  <a:pt x="226434" y="1632688"/>
                  <a:pt x="205301" y="1629132"/>
                  <a:pt x="205301" y="1597117"/>
                </a:cubicBezTo>
                <a:cubicBezTo>
                  <a:pt x="205301" y="1572219"/>
                  <a:pt x="214358" y="1540204"/>
                  <a:pt x="235492" y="1540204"/>
                </a:cubicBezTo>
                <a:cubicBezTo>
                  <a:pt x="368334" y="1536647"/>
                  <a:pt x="443813" y="1365909"/>
                  <a:pt x="582694" y="1365909"/>
                </a:cubicBezTo>
                <a:cubicBezTo>
                  <a:pt x="667229" y="1365909"/>
                  <a:pt x="540425" y="1269868"/>
                  <a:pt x="609865" y="1230741"/>
                </a:cubicBezTo>
                <a:cubicBezTo>
                  <a:pt x="624961" y="1220069"/>
                  <a:pt x="567597" y="1205842"/>
                  <a:pt x="543445" y="1209399"/>
                </a:cubicBezTo>
                <a:cubicBezTo>
                  <a:pt x="519291" y="1212955"/>
                  <a:pt x="498156" y="1237855"/>
                  <a:pt x="467966" y="1220069"/>
                </a:cubicBezTo>
                <a:cubicBezTo>
                  <a:pt x="452870" y="1156043"/>
                  <a:pt x="492119" y="1131144"/>
                  <a:pt x="528348" y="1113358"/>
                </a:cubicBezTo>
                <a:cubicBezTo>
                  <a:pt x="606846" y="1070674"/>
                  <a:pt x="685344" y="1020875"/>
                  <a:pt x="772899" y="1006647"/>
                </a:cubicBezTo>
                <a:cubicBezTo>
                  <a:pt x="803089" y="1003089"/>
                  <a:pt x="821206" y="985305"/>
                  <a:pt x="818186" y="949734"/>
                </a:cubicBezTo>
                <a:cubicBezTo>
                  <a:pt x="812148" y="903491"/>
                  <a:pt x="781956" y="917720"/>
                  <a:pt x="757803" y="921277"/>
                </a:cubicBezTo>
                <a:cubicBezTo>
                  <a:pt x="742707" y="924835"/>
                  <a:pt x="727611" y="935506"/>
                  <a:pt x="712516" y="910606"/>
                </a:cubicBezTo>
                <a:cubicBezTo>
                  <a:pt x="1065755" y="658055"/>
                  <a:pt x="1252941" y="672284"/>
                  <a:pt x="1648449" y="465975"/>
                </a:cubicBezTo>
                <a:cubicBezTo>
                  <a:pt x="1560894" y="426847"/>
                  <a:pt x="1497492" y="455303"/>
                  <a:pt x="1437109" y="462417"/>
                </a:cubicBezTo>
                <a:cubicBezTo>
                  <a:pt x="1286152" y="480203"/>
                  <a:pt x="1379746" y="512216"/>
                  <a:pt x="1228788" y="533558"/>
                </a:cubicBezTo>
                <a:cubicBezTo>
                  <a:pt x="1156328" y="544229"/>
                  <a:pt x="1089907" y="579800"/>
                  <a:pt x="1008391" y="522887"/>
                </a:cubicBezTo>
                <a:cubicBezTo>
                  <a:pt x="954047" y="483759"/>
                  <a:pt x="866492" y="526444"/>
                  <a:pt x="800071" y="558458"/>
                </a:cubicBezTo>
                <a:cubicBezTo>
                  <a:pt x="745726" y="586915"/>
                  <a:pt x="691382" y="594028"/>
                  <a:pt x="618923" y="558458"/>
                </a:cubicBezTo>
                <a:cubicBezTo>
                  <a:pt x="685344" y="537116"/>
                  <a:pt x="736668" y="519330"/>
                  <a:pt x="787995" y="505101"/>
                </a:cubicBezTo>
                <a:cubicBezTo>
                  <a:pt x="830263" y="494431"/>
                  <a:pt x="854416" y="469532"/>
                  <a:pt x="851396" y="416176"/>
                </a:cubicBezTo>
                <a:cubicBezTo>
                  <a:pt x="851396" y="387720"/>
                  <a:pt x="860453" y="348592"/>
                  <a:pt x="830263" y="334364"/>
                </a:cubicBezTo>
                <a:cubicBezTo>
                  <a:pt x="806109" y="320135"/>
                  <a:pt x="772899" y="334364"/>
                  <a:pt x="760822" y="359262"/>
                </a:cubicBezTo>
                <a:cubicBezTo>
                  <a:pt x="745726" y="405504"/>
                  <a:pt x="730631" y="448189"/>
                  <a:pt x="679305" y="451747"/>
                </a:cubicBezTo>
                <a:cubicBezTo>
                  <a:pt x="609865" y="458860"/>
                  <a:pt x="649115" y="430405"/>
                  <a:pt x="661190" y="394834"/>
                </a:cubicBezTo>
                <a:cubicBezTo>
                  <a:pt x="673267" y="355706"/>
                  <a:pt x="637037" y="345034"/>
                  <a:pt x="612884" y="352148"/>
                </a:cubicBezTo>
                <a:cubicBezTo>
                  <a:pt x="522310" y="384162"/>
                  <a:pt x="428717" y="327250"/>
                  <a:pt x="335123" y="373491"/>
                </a:cubicBezTo>
                <a:cubicBezTo>
                  <a:pt x="359276" y="259665"/>
                  <a:pt x="410603" y="209867"/>
                  <a:pt x="519291" y="192082"/>
                </a:cubicBezTo>
                <a:cubicBezTo>
                  <a:pt x="558540" y="188525"/>
                  <a:pt x="600808" y="195638"/>
                  <a:pt x="637037" y="163625"/>
                </a:cubicBezTo>
                <a:cubicBezTo>
                  <a:pt x="658172" y="145839"/>
                  <a:pt x="679305" y="124497"/>
                  <a:pt x="664209" y="88927"/>
                </a:cubicBezTo>
                <a:cubicBezTo>
                  <a:pt x="655152" y="64027"/>
                  <a:pt x="631000" y="64027"/>
                  <a:pt x="609865" y="71141"/>
                </a:cubicBezTo>
                <a:cubicBezTo>
                  <a:pt x="522310" y="110269"/>
                  <a:pt x="428717" y="120941"/>
                  <a:pt x="338143" y="135168"/>
                </a:cubicBezTo>
                <a:cubicBezTo>
                  <a:pt x="323047" y="138725"/>
                  <a:pt x="307951" y="145839"/>
                  <a:pt x="292855" y="110269"/>
                </a:cubicBezTo>
                <a:cubicBezTo>
                  <a:pt x="398525" y="78255"/>
                  <a:pt x="501176" y="35571"/>
                  <a:pt x="606846" y="0"/>
                </a:cubicBezTo>
                <a:close/>
              </a:path>
            </a:pathLst>
          </a:custGeom>
          <a:solidFill>
            <a:srgbClr val="47B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59FCF9-6D34-9CD0-364F-FD436903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8" y="363800"/>
            <a:ext cx="10463348" cy="5966639"/>
          </a:xfrm>
          <a:solidFill>
            <a:srgbClr val="FF00FF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b="1" dirty="0">
                <a:latin typeface="Blackadder ITC" panose="04020505051007020D02" pitchFamily="82" charset="0"/>
              </a:rPr>
              <a:t>Your Turn: </a:t>
            </a:r>
            <a:r>
              <a:rPr lang="en-US" sz="6600" b="1" i="0" dirty="0">
                <a:latin typeface="Bahnschrift SemiBold SemiConden" panose="020B0502040204020203" pitchFamily="34" charset="0"/>
              </a:rPr>
              <a:t>What’s on your mind today? Don’t worry about literary devices for your first draft; just get thoughts onto page. </a:t>
            </a:r>
          </a:p>
        </p:txBody>
      </p:sp>
    </p:spTree>
    <p:extLst>
      <p:ext uri="{BB962C8B-B14F-4D97-AF65-F5344CB8AC3E}">
        <p14:creationId xmlns:p14="http://schemas.microsoft.com/office/powerpoint/2010/main" val="4176864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11905E-3F78-94D8-DFDD-6F2F7006AA73}"/>
              </a:ext>
            </a:extLst>
          </p:cNvPr>
          <p:cNvSpPr txBox="1"/>
          <p:nvPr/>
        </p:nvSpPr>
        <p:spPr>
          <a:xfrm>
            <a:off x="985838" y="1128713"/>
            <a:ext cx="101727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fractures of your soul pierced my light</a:t>
            </a:r>
          </a:p>
          <a:p>
            <a:r>
              <a:rPr lang="en-US" dirty="0"/>
              <a:t> and gleans in echoes of timelines traveled</a:t>
            </a:r>
          </a:p>
          <a:p>
            <a:r>
              <a:rPr lang="en-US" dirty="0"/>
              <a:t>As I walked through the blooms of </a:t>
            </a:r>
            <a:r>
              <a:rPr lang="en-US" dirty="0" err="1"/>
              <a:t>hel</a:t>
            </a:r>
            <a:r>
              <a:rPr lang="en-US" dirty="0"/>
              <a:t> </a:t>
            </a:r>
          </a:p>
          <a:p>
            <a:r>
              <a:rPr lang="en-US" dirty="0"/>
              <a:t>Perfumed in the threads of our story</a:t>
            </a:r>
          </a:p>
          <a:p>
            <a:r>
              <a:rPr lang="en-US" dirty="0"/>
              <a:t>My wounds dripped. My wounds – </a:t>
            </a:r>
          </a:p>
          <a:p>
            <a:r>
              <a:rPr lang="en-US" dirty="0"/>
              <a:t>Stripped and bared – </a:t>
            </a:r>
          </a:p>
          <a:p>
            <a:r>
              <a:rPr lang="en-US" dirty="0"/>
              <a:t>In the twilight of falling tears. </a:t>
            </a:r>
          </a:p>
          <a:p>
            <a:endParaRPr lang="en-US" dirty="0"/>
          </a:p>
          <a:p>
            <a:r>
              <a:rPr lang="en-US" dirty="0"/>
              <a:t>Jumble of junk </a:t>
            </a:r>
          </a:p>
        </p:txBody>
      </p:sp>
    </p:spTree>
    <p:extLst>
      <p:ext uri="{BB962C8B-B14F-4D97-AF65-F5344CB8AC3E}">
        <p14:creationId xmlns:p14="http://schemas.microsoft.com/office/powerpoint/2010/main" val="350948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E8A9F35-871B-8248-8182-9AD723982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20"/>
            <a:ext cx="10515600" cy="589788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28309-5214-6EB7-0F78-7AFA104EADE3}"/>
              </a:ext>
            </a:extLst>
          </p:cNvPr>
          <p:cNvSpPr txBox="1"/>
          <p:nvPr/>
        </p:nvSpPr>
        <p:spPr>
          <a:xfrm>
            <a:off x="1097757" y="557213"/>
            <a:ext cx="9932194" cy="5614987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0" marR="0">
              <a:buNone/>
            </a:pPr>
            <a:r>
              <a:rPr lang="en-US" sz="2400" b="1" kern="1200" dirty="0">
                <a:solidFill>
                  <a:srgbClr val="000000"/>
                </a:solidFill>
                <a:effectLst/>
                <a:latin typeface="Astral Sisters" pitchFamily="2" charset="0"/>
                <a:ea typeface="+mn-ea"/>
                <a:cs typeface="+mn-cs"/>
              </a:rPr>
              <a:t>Y’all.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I know y’all love him like I do. More than I do, even.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Boy-man that he is, what is he thinking? Is that it,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Y’all? His thinking? His mind, his brain, his sideways logic,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His long-way ‘round, His DNA, his father’s blood?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Y’all could blink your eyes and make him well. Or twinkle your nose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(I’ve always been a twinkle-your-nose fan). But fuck it. Free will.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Y’all see his future: can I bear it? Can my mother’s heart hold what’s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To come, and hold his hand, and hold myself together for the older 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One, for everyone who’s inched me along during the bad, and then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Worse, and then worst?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Y’all have seen some things: driving demons out of pigs, a tower of babblers, and my favorite – blinding Paul to make him listen.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Do y’all still do that – blind people to improve them?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Maybe just this once?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Not forever. Just to fix him.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Never mind. I don’t even like Paul.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But Y’all, I can’t. My heart cannot witness him locked away,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Yet how can he get better without heavy doors between us?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Y’all, tell me how I can bear his adult-infant screams when I leave?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But how can I stay when he thinks Steve and Barack and Warren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Are on their way to meet him?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 indent="45720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But really, Y’all, I see it so clearly.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He’s huddled on the sidewalk, his dog, old and cloudy-eyed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2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Beside him, both alert to anyone who walks by dropping kindness.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D3319D-B012-CF2D-5CE6-999599CE6F2C}"/>
              </a:ext>
            </a:extLst>
          </p:cNvPr>
          <p:cNvCxnSpPr>
            <a:cxnSpLocks/>
          </p:cNvCxnSpPr>
          <p:nvPr/>
        </p:nvCxnSpPr>
        <p:spPr>
          <a:xfrm>
            <a:off x="5983014" y="804041"/>
            <a:ext cx="112986" cy="450138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89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E9E98-B678-9A6C-9E31-40E70A5F8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671" y="1044179"/>
            <a:ext cx="6543104" cy="5328045"/>
          </a:xfrm>
          <a:solidFill>
            <a:srgbClr val="FF99FF"/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5400" i="0" dirty="0"/>
              <a:t>TIME TO WRITE: </a:t>
            </a:r>
            <a:r>
              <a:rPr lang="en-US" sz="5400" b="1" i="0" dirty="0">
                <a:latin typeface="Astral Sisters" pitchFamily="2" charset="0"/>
              </a:rPr>
              <a:t>PUT SOME VERSES DOWN ON PAPER AND TOGETHER  WE WILL APPLY SOME LITERARY DEVICES.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4E4FF1-FB29-1B79-0FF4-0824100A7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262" y="341234"/>
            <a:ext cx="4262437" cy="532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48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8A554E-8850-DDC1-6041-A481F8106775}"/>
              </a:ext>
            </a:extLst>
          </p:cNvPr>
          <p:cNvSpPr txBox="1"/>
          <p:nvPr/>
        </p:nvSpPr>
        <p:spPr>
          <a:xfrm>
            <a:off x="0" y="671691"/>
            <a:ext cx="12191999" cy="400110"/>
          </a:xfrm>
          <a:prstGeom prst="rect">
            <a:avLst/>
          </a:prstGeom>
          <a:solidFill>
            <a:srgbClr val="FF00FF"/>
          </a:solidFill>
        </p:spPr>
        <p:txBody>
          <a:bodyPr wrap="square" numCol="2" rtlCol="0">
            <a:spAutoFit/>
          </a:bodyPr>
          <a:lstStyle/>
          <a:p>
            <a:endParaRPr lang="en-US" sz="2000" dirty="0">
              <a:latin typeface="Arial Narrow" panose="020B0606020202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A0BC7D-6EB4-0DF4-C2BB-87E97D8EB59A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6096000" y="671691"/>
            <a:ext cx="0" cy="4001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9D0E2B3-9096-0E78-1518-B6794AD51745}"/>
              </a:ext>
            </a:extLst>
          </p:cNvPr>
          <p:cNvSpPr txBox="1"/>
          <p:nvPr/>
        </p:nvSpPr>
        <p:spPr>
          <a:xfrm>
            <a:off x="-671512" y="671691"/>
            <a:ext cx="12191999" cy="6186309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0" marR="0">
              <a:buNone/>
            </a:pPr>
            <a:r>
              <a:rPr lang="en-US" sz="3600" b="1" kern="1200" dirty="0">
                <a:solidFill>
                  <a:srgbClr val="000000"/>
                </a:solidFill>
                <a:effectLst/>
                <a:latin typeface="Astral Sisters" pitchFamily="2" charset="0"/>
                <a:ea typeface="+mn-ea"/>
                <a:cs typeface="+mn-cs"/>
              </a:rPr>
              <a:t>Y’all.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2000" b="1" kern="12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+mn-ea"/>
                <a:cs typeface="+mn-cs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I know y’all love him like I do. More than I do, even.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Boy-man that he is, what is he thinking? Is that it,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Y’all? His thinking? His mind, his brain, his sideways logic,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His long-way ‘round, His DNA, his father’s blood?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Y’all could blink your eyes and make him well. Or twinkle your nose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(I’ve always been a twinkle-your-nose fan). But fuck it. Free will.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Y’all see his future: can I bear it? Can my mother’s heart hold what’s To come, and hold his hand, and hold myself together for the older 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One, for everyone who’s inched me along during the bad, and then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Worse, and then worst?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Y’all have seen some things: driving demons out of pigs, a tower of babblers, and my favorite – blinding Paul to make him listen.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Do y’all still do that – blind people to improve them?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Maybe just this once?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Not forever. Just to fix him.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Never mind. I don’t even like Paul.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But Y’all, I can’t. My heart cannot witness him locked away,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Yet how can he get better without heavy doors between us?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Y’all, tell me how I can bear his adult-infant screams when I leave?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But how can I stay when he thinks Steve and Barack and Warren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Are on their way to meet him?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 indent="45720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But really, Y’all, I see it so clearly.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He’s huddled on the sidewalk, his dog, old and cloudy-eyed 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1400" b="1" kern="1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+mn-ea"/>
                <a:cs typeface="+mn-cs"/>
              </a:rPr>
              <a:t>Beside him, both alert to anyone who walks by dropping kindness.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458818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412E24"/>
      </a:dk2>
      <a:lt2>
        <a:srgbClr val="E8E2E8"/>
      </a:lt2>
      <a:accent1>
        <a:srgbClr val="47B547"/>
      </a:accent1>
      <a:accent2>
        <a:srgbClr val="6CB13B"/>
      </a:accent2>
      <a:accent3>
        <a:srgbClr val="98A942"/>
      </a:accent3>
      <a:accent4>
        <a:srgbClr val="B1933B"/>
      </a:accent4>
      <a:accent5>
        <a:srgbClr val="C3744D"/>
      </a:accent5>
      <a:accent6>
        <a:srgbClr val="B13B45"/>
      </a:accent6>
      <a:hlink>
        <a:srgbClr val="AF743A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12112</TotalTime>
  <Words>1448</Words>
  <Application>Microsoft Office PowerPoint</Application>
  <PresentationFormat>Widescreen</PresentationFormat>
  <Paragraphs>122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31" baseType="lpstr">
      <vt:lpstr>Aptos</vt:lpstr>
      <vt:lpstr>Arial</vt:lpstr>
      <vt:lpstr>Arial Black</vt:lpstr>
      <vt:lpstr>Arial Narrow</vt:lpstr>
      <vt:lpstr>Astral Sisters</vt:lpstr>
      <vt:lpstr>Bahnschrift SemiBold Condensed</vt:lpstr>
      <vt:lpstr>Bahnschrift SemiBold SemiConden</vt:lpstr>
      <vt:lpstr>Berlin Sans FB Demi</vt:lpstr>
      <vt:lpstr>Blackadder ITC</vt:lpstr>
      <vt:lpstr>Bodoni MT Black</vt:lpstr>
      <vt:lpstr>Book Antiqua</vt:lpstr>
      <vt:lpstr>Calibri</vt:lpstr>
      <vt:lpstr>Century Gothic</vt:lpstr>
      <vt:lpstr>Copperplate Gothic Bold</vt:lpstr>
      <vt:lpstr>Elephant</vt:lpstr>
      <vt:lpstr>Haettenschweiler</vt:lpstr>
      <vt:lpstr>Modern No. 20</vt:lpstr>
      <vt:lpstr>Open Sans Condensed Light</vt:lpstr>
      <vt:lpstr>prissy </vt:lpstr>
      <vt:lpstr>Times New Roman</vt:lpstr>
      <vt:lpstr>BrushVTI</vt:lpstr>
      <vt:lpstr>POETRY</vt:lpstr>
      <vt:lpstr>PowerPoint Presentation</vt:lpstr>
      <vt:lpstr>But First, a Recap:</vt:lpstr>
      <vt:lpstr>ELLA MASON AND HER ELEVEN CATS by Sylvia Plath </vt:lpstr>
      <vt:lpstr>What converts reflections or verses to actual poetry? LITERARY DEVICES: FIGURATIVE LANGUAGE AND SOUND DEVICES</vt:lpstr>
      <vt:lpstr>Your Turn: What’s on your mind today? Don’t worry about literary devices for your first draft; just get thoughts onto page. </vt:lpstr>
      <vt:lpstr>PowerPoint Presentation</vt:lpstr>
      <vt:lpstr>PowerPoint Presentation</vt:lpstr>
      <vt:lpstr>TIME TO WRITE: PUT SOME VERSES DOWN ON PAPER AND TOGETHER  WE WILL APPLY SOME LITERARY DEVICES.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Wickersham, Linda L CIV (USA)</dc:creator>
  <cp:lastModifiedBy>Linda Wickersham</cp:lastModifiedBy>
  <cp:revision>14</cp:revision>
  <dcterms:created xsi:type="dcterms:W3CDTF">2025-06-03T16:15:17Z</dcterms:created>
  <dcterms:modified xsi:type="dcterms:W3CDTF">2025-06-15T21:05:57Z</dcterms:modified>
</cp:coreProperties>
</file>